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0BC"/>
    <a:srgbClr val="02621B"/>
    <a:srgbClr val="5BAD2D"/>
    <a:srgbClr val="ED9513"/>
    <a:srgbClr val="3A7525"/>
    <a:srgbClr val="BCF30D"/>
    <a:srgbClr val="EB2415"/>
    <a:srgbClr val="F1700F"/>
    <a:srgbClr val="EFB011"/>
    <a:srgbClr val="F6D4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30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4F5696-2466-48CE-BA09-77E3964DCCE1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490A46B-3725-46BC-B14A-575E85493F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Группа 271"/>
          <p:cNvGrpSpPr/>
          <p:nvPr/>
        </p:nvGrpSpPr>
        <p:grpSpPr>
          <a:xfrm>
            <a:off x="2000200" y="1071546"/>
            <a:ext cx="7143800" cy="7504670"/>
            <a:chOff x="2000200" y="357166"/>
            <a:chExt cx="7143800" cy="7504670"/>
          </a:xfrm>
        </p:grpSpPr>
        <p:sp>
          <p:nvSpPr>
            <p:cNvPr id="86" name="Полилиния 85"/>
            <p:cNvSpPr/>
            <p:nvPr/>
          </p:nvSpPr>
          <p:spPr>
            <a:xfrm rot="19697534">
              <a:off x="2844885" y="2748695"/>
              <a:ext cx="2596519" cy="5113141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2454247 w 2454247"/>
                <a:gd name="connsiteY0" fmla="*/ 5465379 h 5465379"/>
                <a:gd name="connsiteX1" fmla="*/ 814633 w 2454247"/>
                <a:gd name="connsiteY1" fmla="*/ 0 h 5465379"/>
                <a:gd name="connsiteX2" fmla="*/ 1552296 w 2454247"/>
                <a:gd name="connsiteY2" fmla="*/ 4985064 h 5465379"/>
                <a:gd name="connsiteX3" fmla="*/ 2454247 w 2454247"/>
                <a:gd name="connsiteY3" fmla="*/ 5465379 h 5465379"/>
                <a:gd name="connsiteX0" fmla="*/ 1819550 w 1819549"/>
                <a:gd name="connsiteY0" fmla="*/ 5113141 h 5113141"/>
                <a:gd name="connsiteX1" fmla="*/ 878961 w 1819549"/>
                <a:gd name="connsiteY1" fmla="*/ 0 h 5113141"/>
                <a:gd name="connsiteX2" fmla="*/ 1616624 w 1819549"/>
                <a:gd name="connsiteY2" fmla="*/ 4985064 h 5113141"/>
                <a:gd name="connsiteX3" fmla="*/ 1819550 w 1819549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222 w 1755222"/>
                <a:gd name="connsiteY0" fmla="*/ 5113141 h 5113141"/>
                <a:gd name="connsiteX1" fmla="*/ 814633 w 1755222"/>
                <a:gd name="connsiteY1" fmla="*/ 0 h 5113141"/>
                <a:gd name="connsiteX2" fmla="*/ 1552296 w 1755222"/>
                <a:gd name="connsiteY2" fmla="*/ 4985064 h 5113141"/>
                <a:gd name="connsiteX3" fmla="*/ 1755222 w 1755222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  <a:gd name="connsiteX0" fmla="*/ 1755932 w 1805883"/>
                <a:gd name="connsiteY0" fmla="*/ 5113141 h 5113141"/>
                <a:gd name="connsiteX1" fmla="*/ 815343 w 1805883"/>
                <a:gd name="connsiteY1" fmla="*/ 0 h 5113141"/>
                <a:gd name="connsiteX2" fmla="*/ 1553006 w 1805883"/>
                <a:gd name="connsiteY2" fmla="*/ 4985064 h 5113141"/>
                <a:gd name="connsiteX3" fmla="*/ 1755932 w 1805883"/>
                <a:gd name="connsiteY3" fmla="*/ 5113141 h 5113141"/>
                <a:gd name="connsiteX0" fmla="*/ 1755932 w 1755932"/>
                <a:gd name="connsiteY0" fmla="*/ 5113141 h 5113141"/>
                <a:gd name="connsiteX1" fmla="*/ 815343 w 1755932"/>
                <a:gd name="connsiteY1" fmla="*/ 0 h 5113141"/>
                <a:gd name="connsiteX2" fmla="*/ 1553006 w 1755932"/>
                <a:gd name="connsiteY2" fmla="*/ 4985064 h 5113141"/>
                <a:gd name="connsiteX3" fmla="*/ 1755932 w 1755932"/>
                <a:gd name="connsiteY3" fmla="*/ 5113141 h 511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5932" h="5113141">
                  <a:moveTo>
                    <a:pt x="1755932" y="5113141"/>
                  </a:moveTo>
                  <a:cubicBezTo>
                    <a:pt x="0" y="3027674"/>
                    <a:pt x="1516251" y="300543"/>
                    <a:pt x="815343" y="0"/>
                  </a:cubicBezTo>
                  <a:cubicBezTo>
                    <a:pt x="1624576" y="821184"/>
                    <a:pt x="710" y="3307093"/>
                    <a:pt x="1553006" y="4985064"/>
                  </a:cubicBezTo>
                  <a:lnTo>
                    <a:pt x="1755932" y="5113141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85" name="Полилиния 84"/>
            <p:cNvSpPr/>
            <p:nvPr/>
          </p:nvSpPr>
          <p:spPr>
            <a:xfrm>
              <a:off x="6535204" y="1392621"/>
              <a:ext cx="1819550" cy="5465379"/>
            </a:xfrm>
            <a:custGeom>
              <a:avLst/>
              <a:gdLst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639614 w 1639614"/>
                <a:gd name="connsiteY0" fmla="*/ 5465379 h 5465379"/>
                <a:gd name="connsiteX1" fmla="*/ 0 w 1639614"/>
                <a:gd name="connsiteY1" fmla="*/ 0 h 5465379"/>
                <a:gd name="connsiteX2" fmla="*/ 1387365 w 1639614"/>
                <a:gd name="connsiteY2" fmla="*/ 5465379 h 5465379"/>
                <a:gd name="connsiteX3" fmla="*/ 1639614 w 1639614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81927 w 1981927"/>
                <a:gd name="connsiteY0" fmla="*/ 5465379 h 5465379"/>
                <a:gd name="connsiteX1" fmla="*/ 342313 w 1981927"/>
                <a:gd name="connsiteY1" fmla="*/ 0 h 5465379"/>
                <a:gd name="connsiteX2" fmla="*/ 1729678 w 1981927"/>
                <a:gd name="connsiteY2" fmla="*/ 5465379 h 5465379"/>
                <a:gd name="connsiteX3" fmla="*/ 1981927 w 1981927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2030566 w 2030566"/>
                <a:gd name="connsiteY0" fmla="*/ 5465379 h 5465379"/>
                <a:gd name="connsiteX1" fmla="*/ 390952 w 2030566"/>
                <a:gd name="connsiteY1" fmla="*/ 0 h 5465379"/>
                <a:gd name="connsiteX2" fmla="*/ 1778317 w 2030566"/>
                <a:gd name="connsiteY2" fmla="*/ 5465379 h 5465379"/>
                <a:gd name="connsiteX3" fmla="*/ 2030566 w 203056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905186 w 1905186"/>
                <a:gd name="connsiteY0" fmla="*/ 5465379 h 5465379"/>
                <a:gd name="connsiteX1" fmla="*/ 265572 w 1905186"/>
                <a:gd name="connsiteY1" fmla="*/ 0 h 5465379"/>
                <a:gd name="connsiteX2" fmla="*/ 1652937 w 1905186"/>
                <a:gd name="connsiteY2" fmla="*/ 5465379 h 5465379"/>
                <a:gd name="connsiteX3" fmla="*/ 1905186 w 1905186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  <a:gd name="connsiteX0" fmla="*/ 1819550 w 1819550"/>
                <a:gd name="connsiteY0" fmla="*/ 5465379 h 5465379"/>
                <a:gd name="connsiteX1" fmla="*/ 179936 w 1819550"/>
                <a:gd name="connsiteY1" fmla="*/ 0 h 5465379"/>
                <a:gd name="connsiteX2" fmla="*/ 1567301 w 1819550"/>
                <a:gd name="connsiteY2" fmla="*/ 5465379 h 5465379"/>
                <a:gd name="connsiteX3" fmla="*/ 1819550 w 1819550"/>
                <a:gd name="connsiteY3" fmla="*/ 5465379 h 546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550" h="5465379">
                  <a:moveTo>
                    <a:pt x="1819550" y="5465379"/>
                  </a:moveTo>
                  <a:cubicBezTo>
                    <a:pt x="0" y="3487655"/>
                    <a:pt x="1046507" y="337878"/>
                    <a:pt x="179936" y="0"/>
                  </a:cubicBezTo>
                  <a:cubicBezTo>
                    <a:pt x="989169" y="821184"/>
                    <a:pt x="15005" y="3787408"/>
                    <a:pt x="1567301" y="5465379"/>
                  </a:cubicBezTo>
                  <a:lnTo>
                    <a:pt x="1819550" y="5465379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80" name="Полилиния 79"/>
            <p:cNvSpPr/>
            <p:nvPr/>
          </p:nvSpPr>
          <p:spPr>
            <a:xfrm>
              <a:off x="5572132" y="357166"/>
              <a:ext cx="3529149" cy="6495579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248699"/>
                <a:gd name="connsiteY0" fmla="*/ 5990896 h 6001407"/>
                <a:gd name="connsiteX1" fmla="*/ 589582 w 3248699"/>
                <a:gd name="connsiteY1" fmla="*/ 0 h 6001407"/>
                <a:gd name="connsiteX2" fmla="*/ 3248699 w 3248699"/>
                <a:gd name="connsiteY2" fmla="*/ 6001407 h 6001407"/>
                <a:gd name="connsiteX3" fmla="*/ 2796755 w 3248699"/>
                <a:gd name="connsiteY3" fmla="*/ 5990896 h 6001407"/>
                <a:gd name="connsiteX0" fmla="*/ 2796755 w 3405676"/>
                <a:gd name="connsiteY0" fmla="*/ 5990896 h 6001407"/>
                <a:gd name="connsiteX1" fmla="*/ 589582 w 3405676"/>
                <a:gd name="connsiteY1" fmla="*/ 0 h 6001407"/>
                <a:gd name="connsiteX2" fmla="*/ 3248699 w 3405676"/>
                <a:gd name="connsiteY2" fmla="*/ 6001407 h 6001407"/>
                <a:gd name="connsiteX3" fmla="*/ 2796755 w 3405676"/>
                <a:gd name="connsiteY3" fmla="*/ 5990896 h 600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05676" h="6001407">
                  <a:moveTo>
                    <a:pt x="2796755" y="5990896"/>
                  </a:moveTo>
                  <a:cubicBezTo>
                    <a:pt x="3405676" y="3800630"/>
                    <a:pt x="0" y="2197979"/>
                    <a:pt x="589582" y="0"/>
                  </a:cubicBezTo>
                  <a:cubicBezTo>
                    <a:pt x="196958" y="2159442"/>
                    <a:pt x="3202637" y="3263233"/>
                    <a:pt x="3248699" y="6001407"/>
                  </a:cubicBezTo>
                  <a:lnTo>
                    <a:pt x="2796755" y="5990896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sp>
          <p:nvSpPr>
            <p:cNvPr id="81" name="Полилиния 80"/>
            <p:cNvSpPr/>
            <p:nvPr/>
          </p:nvSpPr>
          <p:spPr>
            <a:xfrm>
              <a:off x="2000200" y="2285329"/>
              <a:ext cx="4802289" cy="4572671"/>
            </a:xfrm>
            <a:custGeom>
              <a:avLst/>
              <a:gdLst>
                <a:gd name="connsiteX0" fmla="*/ 2207173 w 2659117"/>
                <a:gd name="connsiteY0" fmla="*/ 5990896 h 6001407"/>
                <a:gd name="connsiteX1" fmla="*/ 0 w 2659117"/>
                <a:gd name="connsiteY1" fmla="*/ 0 h 6001407"/>
                <a:gd name="connsiteX2" fmla="*/ 2659117 w 2659117"/>
                <a:gd name="connsiteY2" fmla="*/ 6001407 h 6001407"/>
                <a:gd name="connsiteX3" fmla="*/ 2207173 w 2659117"/>
                <a:gd name="connsiteY3" fmla="*/ 5990896 h 6001407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  <a:gd name="connsiteX0" fmla="*/ 4350345 w 4802289"/>
                <a:gd name="connsiteY0" fmla="*/ 4562160 h 4572671"/>
                <a:gd name="connsiteX1" fmla="*/ 0 w 4802289"/>
                <a:gd name="connsiteY1" fmla="*/ 0 h 4572671"/>
                <a:gd name="connsiteX2" fmla="*/ 4802289 w 4802289"/>
                <a:gd name="connsiteY2" fmla="*/ 4572671 h 4572671"/>
                <a:gd name="connsiteX3" fmla="*/ 4350345 w 4802289"/>
                <a:gd name="connsiteY3" fmla="*/ 4562160 h 457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2289" h="4572671">
                  <a:moveTo>
                    <a:pt x="4350345" y="4562160"/>
                  </a:moveTo>
                  <a:cubicBezTo>
                    <a:pt x="4413881" y="2211438"/>
                    <a:pt x="692885" y="3475313"/>
                    <a:pt x="0" y="0"/>
                  </a:cubicBezTo>
                  <a:cubicBezTo>
                    <a:pt x="1360674" y="3445151"/>
                    <a:pt x="4355853" y="1724459"/>
                    <a:pt x="4802289" y="4572671"/>
                  </a:cubicBezTo>
                  <a:lnTo>
                    <a:pt x="4350345" y="4562160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  <a:effectLst>
              <a:outerShdw blurRad="266700" algn="ctr" rotWithShape="0">
                <a:schemeClr val="bg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algn="ctr" rotWithShape="0">
                    <a:schemeClr val="bg1"/>
                  </a:outerShdw>
                </a:effectLst>
              </a:endParaRPr>
            </a:p>
          </p:txBody>
        </p:sp>
        <p:grpSp>
          <p:nvGrpSpPr>
            <p:cNvPr id="79" name="Группа 78"/>
            <p:cNvGrpSpPr/>
            <p:nvPr/>
          </p:nvGrpSpPr>
          <p:grpSpPr>
            <a:xfrm>
              <a:off x="3869393" y="3571876"/>
              <a:ext cx="5274607" cy="3563339"/>
              <a:chOff x="3381333" y="3241144"/>
              <a:chExt cx="5274607" cy="3563339"/>
            </a:xfrm>
            <a:effectLst>
              <a:outerShdw blurRad="304800" sx="102000" sy="102000" algn="ctr" rotWithShape="0">
                <a:srgbClr val="465723"/>
              </a:outerShdw>
            </a:effectLst>
          </p:grpSpPr>
          <p:sp>
            <p:nvSpPr>
              <p:cNvPr id="70" name="Полилиния 69"/>
              <p:cNvSpPr/>
              <p:nvPr/>
            </p:nvSpPr>
            <p:spPr>
              <a:xfrm>
                <a:off x="7626073" y="5500702"/>
                <a:ext cx="172643" cy="1169442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179" h="2667000">
                    <a:moveTo>
                      <a:pt x="17729" y="0"/>
                    </a:moveTo>
                    <a:cubicBezTo>
                      <a:pt x="121975" y="331258"/>
                      <a:pt x="0" y="873037"/>
                      <a:pt x="19315" y="1194770"/>
                    </a:cubicBezTo>
                    <a:cubicBezTo>
                      <a:pt x="38630" y="1516503"/>
                      <a:pt x="128055" y="1685028"/>
                      <a:pt x="133617" y="1930400"/>
                    </a:cubicBezTo>
                    <a:cubicBezTo>
                      <a:pt x="139179" y="2175772"/>
                      <a:pt x="52685" y="2667000"/>
                      <a:pt x="52685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Полилиния 70"/>
              <p:cNvSpPr/>
              <p:nvPr/>
            </p:nvSpPr>
            <p:spPr>
              <a:xfrm>
                <a:off x="6732870" y="5214950"/>
                <a:ext cx="137152" cy="145519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Полилиния 71"/>
              <p:cNvSpPr/>
              <p:nvPr/>
            </p:nvSpPr>
            <p:spPr>
              <a:xfrm rot="1140000">
                <a:off x="6318801" y="6152204"/>
                <a:ext cx="161742" cy="652279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 rot="1646033" flipH="1">
                <a:off x="3730591" y="6021663"/>
                <a:ext cx="102867" cy="662007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4" name="Полилиния 73"/>
              <p:cNvSpPr/>
              <p:nvPr/>
            </p:nvSpPr>
            <p:spPr>
              <a:xfrm>
                <a:off x="5715008" y="4857760"/>
                <a:ext cx="104246" cy="1809744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Полилиния 74"/>
              <p:cNvSpPr/>
              <p:nvPr/>
            </p:nvSpPr>
            <p:spPr>
              <a:xfrm>
                <a:off x="5344906" y="5715016"/>
                <a:ext cx="45719" cy="955128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246" h="2667000">
                    <a:moveTo>
                      <a:pt x="0" y="0"/>
                    </a:moveTo>
                    <a:cubicBezTo>
                      <a:pt x="104246" y="331258"/>
                      <a:pt x="65589" y="873037"/>
                      <a:pt x="72992" y="1194770"/>
                    </a:cubicBezTo>
                    <a:cubicBezTo>
                      <a:pt x="80395" y="1516503"/>
                      <a:pt x="50757" y="1685028"/>
                      <a:pt x="44418" y="1930400"/>
                    </a:cubicBezTo>
                    <a:cubicBezTo>
                      <a:pt x="38079" y="2175772"/>
                      <a:pt x="34956" y="2667000"/>
                      <a:pt x="34956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7" name="Полилиния 76"/>
              <p:cNvSpPr/>
              <p:nvPr/>
            </p:nvSpPr>
            <p:spPr>
              <a:xfrm rot="20307381">
                <a:off x="4555533" y="5294789"/>
                <a:ext cx="211759" cy="1452271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  <a:gd name="connsiteX0" fmla="*/ 104744 w 208990"/>
                  <a:gd name="connsiteY0" fmla="*/ 0 h 2667000"/>
                  <a:gd name="connsiteX1" fmla="*/ 177800 w 208990"/>
                  <a:gd name="connsiteY1" fmla="*/ 984250 h 2667000"/>
                  <a:gd name="connsiteX2" fmla="*/ 6350 w 208990"/>
                  <a:gd name="connsiteY2" fmla="*/ 1930400 h 2667000"/>
                  <a:gd name="connsiteX3" fmla="*/ 139700 w 208990"/>
                  <a:gd name="connsiteY3" fmla="*/ 2667000 h 2667000"/>
                  <a:gd name="connsiteX0" fmla="*/ 103956 w 208202"/>
                  <a:gd name="connsiteY0" fmla="*/ 0 h 2667000"/>
                  <a:gd name="connsiteX1" fmla="*/ 105542 w 208202"/>
                  <a:gd name="connsiteY1" fmla="*/ 984250 h 2667000"/>
                  <a:gd name="connsiteX2" fmla="*/ 5562 w 208202"/>
                  <a:gd name="connsiteY2" fmla="*/ 1930400 h 2667000"/>
                  <a:gd name="connsiteX3" fmla="*/ 138912 w 208202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98425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17729 w 139179"/>
                  <a:gd name="connsiteY0" fmla="*/ 0 h 2667000"/>
                  <a:gd name="connsiteX1" fmla="*/ 19315 w 139179"/>
                  <a:gd name="connsiteY1" fmla="*/ 1194770 h 2667000"/>
                  <a:gd name="connsiteX2" fmla="*/ 133617 w 139179"/>
                  <a:gd name="connsiteY2" fmla="*/ 1930400 h 2667000"/>
                  <a:gd name="connsiteX3" fmla="*/ 52685 w 139179"/>
                  <a:gd name="connsiteY3" fmla="*/ 2667000 h 2667000"/>
                  <a:gd name="connsiteX0" fmla="*/ 0 w 122227"/>
                  <a:gd name="connsiteY0" fmla="*/ 0 h 2667000"/>
                  <a:gd name="connsiteX1" fmla="*/ 72992 w 122227"/>
                  <a:gd name="connsiteY1" fmla="*/ 1194770 h 2667000"/>
                  <a:gd name="connsiteX2" fmla="*/ 115888 w 122227"/>
                  <a:gd name="connsiteY2" fmla="*/ 1930400 h 2667000"/>
                  <a:gd name="connsiteX3" fmla="*/ 34956 w 122227"/>
                  <a:gd name="connsiteY3" fmla="*/ 2667000 h 2667000"/>
                  <a:gd name="connsiteX0" fmla="*/ 0 w 104246"/>
                  <a:gd name="connsiteY0" fmla="*/ 0 h 2667000"/>
                  <a:gd name="connsiteX1" fmla="*/ 72992 w 104246"/>
                  <a:gd name="connsiteY1" fmla="*/ 1194770 h 2667000"/>
                  <a:gd name="connsiteX2" fmla="*/ 44418 w 104246"/>
                  <a:gd name="connsiteY2" fmla="*/ 1930400 h 2667000"/>
                  <a:gd name="connsiteX3" fmla="*/ 34956 w 104246"/>
                  <a:gd name="connsiteY3" fmla="*/ 2667000 h 2667000"/>
                  <a:gd name="connsiteX0" fmla="*/ 0 w 104246"/>
                  <a:gd name="connsiteY0" fmla="*/ 0 h 2728114"/>
                  <a:gd name="connsiteX1" fmla="*/ 39692 w 104246"/>
                  <a:gd name="connsiteY1" fmla="*/ 1255884 h 2728114"/>
                  <a:gd name="connsiteX2" fmla="*/ 11118 w 104246"/>
                  <a:gd name="connsiteY2" fmla="*/ 1991514 h 2728114"/>
                  <a:gd name="connsiteX3" fmla="*/ 1656 w 104246"/>
                  <a:gd name="connsiteY3" fmla="*/ 2728114 h 2728114"/>
                  <a:gd name="connsiteX0" fmla="*/ 19489 w 123735"/>
                  <a:gd name="connsiteY0" fmla="*/ 0 h 2728114"/>
                  <a:gd name="connsiteX1" fmla="*/ 1853 w 123735"/>
                  <a:gd name="connsiteY1" fmla="*/ 1482780 h 2728114"/>
                  <a:gd name="connsiteX2" fmla="*/ 30607 w 123735"/>
                  <a:gd name="connsiteY2" fmla="*/ 1991514 h 2728114"/>
                  <a:gd name="connsiteX3" fmla="*/ 21145 w 123735"/>
                  <a:gd name="connsiteY3" fmla="*/ 2728114 h 2728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3735" h="2728114">
                    <a:moveTo>
                      <a:pt x="19489" y="0"/>
                    </a:moveTo>
                    <a:cubicBezTo>
                      <a:pt x="123735" y="331258"/>
                      <a:pt x="0" y="1150861"/>
                      <a:pt x="1853" y="1482780"/>
                    </a:cubicBezTo>
                    <a:cubicBezTo>
                      <a:pt x="3706" y="1814699"/>
                      <a:pt x="27392" y="1783958"/>
                      <a:pt x="30607" y="1991514"/>
                    </a:cubicBezTo>
                    <a:cubicBezTo>
                      <a:pt x="33822" y="2199070"/>
                      <a:pt x="21145" y="2728114"/>
                      <a:pt x="21145" y="2728114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>
                <a:off x="7969250" y="4038600"/>
                <a:ext cx="223308" cy="2667000"/>
              </a:xfrm>
              <a:custGeom>
                <a:avLst/>
                <a:gdLst>
                  <a:gd name="connsiteX0" fmla="*/ 0 w 223308"/>
                  <a:gd name="connsiteY0" fmla="*/ 0 h 2667000"/>
                  <a:gd name="connsiteX1" fmla="*/ 215900 w 223308"/>
                  <a:gd name="connsiteY1" fmla="*/ 984250 h 2667000"/>
                  <a:gd name="connsiteX2" fmla="*/ 44450 w 223308"/>
                  <a:gd name="connsiteY2" fmla="*/ 1930400 h 2667000"/>
                  <a:gd name="connsiteX3" fmla="*/ 177800 w 223308"/>
                  <a:gd name="connsiteY3" fmla="*/ 2667000 h 266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3308" h="2667000">
                    <a:moveTo>
                      <a:pt x="0" y="0"/>
                    </a:moveTo>
                    <a:cubicBezTo>
                      <a:pt x="104246" y="331258"/>
                      <a:pt x="208492" y="662517"/>
                      <a:pt x="215900" y="984250"/>
                    </a:cubicBezTo>
                    <a:cubicBezTo>
                      <a:pt x="223308" y="1305983"/>
                      <a:pt x="50800" y="1649942"/>
                      <a:pt x="44450" y="1930400"/>
                    </a:cubicBezTo>
                    <a:cubicBezTo>
                      <a:pt x="38100" y="2210858"/>
                      <a:pt x="177800" y="2667000"/>
                      <a:pt x="177800" y="2667000"/>
                    </a:cubicBezTo>
                  </a:path>
                </a:pathLst>
              </a:custGeom>
              <a:ln w="82550">
                <a:gradFill>
                  <a:gsLst>
                    <a:gs pos="0">
                      <a:schemeClr val="accent3">
                        <a:lumMod val="50000"/>
                      </a:schemeClr>
                    </a:gs>
                    <a:gs pos="10000">
                      <a:srgbClr val="9CB86E"/>
                    </a:gs>
                    <a:gs pos="78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  <a:headEnd type="oval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3" name="Группа 12"/>
              <p:cNvGrpSpPr/>
              <p:nvPr/>
            </p:nvGrpSpPr>
            <p:grpSpPr>
              <a:xfrm>
                <a:off x="7229335" y="3241144"/>
                <a:ext cx="1426605" cy="1374252"/>
                <a:chOff x="7229335" y="3241144"/>
                <a:chExt cx="1426605" cy="1374252"/>
              </a:xfrm>
            </p:grpSpPr>
            <p:sp>
              <p:nvSpPr>
                <p:cNvPr id="5" name="Полилиния 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" name="Полилиния 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" name="Полилиния 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" name="Полилиния 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" name="Полилиния 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" name="Полилиния 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" name="Овал 1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" name="Группа 13"/>
              <p:cNvGrpSpPr/>
              <p:nvPr/>
            </p:nvGrpSpPr>
            <p:grpSpPr>
              <a:xfrm>
                <a:off x="6946798" y="4786322"/>
                <a:ext cx="1399893" cy="1374251"/>
                <a:chOff x="7246679" y="3241144"/>
                <a:chExt cx="1399893" cy="1374251"/>
              </a:xfrm>
            </p:grpSpPr>
            <p:sp>
              <p:nvSpPr>
                <p:cNvPr id="15" name="Полилиния 14"/>
                <p:cNvSpPr/>
                <p:nvPr/>
              </p:nvSpPr>
              <p:spPr>
                <a:xfrm>
                  <a:off x="7868154" y="3241144"/>
                  <a:ext cx="432751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18431701">
                  <a:off x="7466674" y="3421732"/>
                  <a:ext cx="51994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3954144">
                  <a:off x="8109920" y="3584522"/>
                  <a:ext cx="466349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Полилиния 17"/>
                <p:cNvSpPr/>
                <p:nvPr/>
              </p:nvSpPr>
              <p:spPr>
                <a:xfrm rot="14391238">
                  <a:off x="7291639" y="3670818"/>
                  <a:ext cx="51703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 rot="10800000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Полилиния 19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Овал 2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22" name="Группа 21"/>
              <p:cNvGrpSpPr/>
              <p:nvPr/>
            </p:nvGrpSpPr>
            <p:grpSpPr>
              <a:xfrm>
                <a:off x="6072198" y="4572008"/>
                <a:ext cx="1285884" cy="1231376"/>
                <a:chOff x="7229335" y="3241144"/>
                <a:chExt cx="1426605" cy="1374252"/>
              </a:xfrm>
            </p:grpSpPr>
            <p:sp>
              <p:nvSpPr>
                <p:cNvPr id="23" name="Полилиния 22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4" name="Полилиния 23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Полилиния 24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6" name="Полилиния 25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7" name="Полилиния 26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8" name="Полилиния 27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9" name="Овал 28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0" name="Группа 29"/>
              <p:cNvGrpSpPr/>
              <p:nvPr/>
            </p:nvGrpSpPr>
            <p:grpSpPr>
              <a:xfrm rot="1237778">
                <a:off x="5931259" y="5585426"/>
                <a:ext cx="1071570" cy="1017062"/>
                <a:chOff x="7229335" y="3241144"/>
                <a:chExt cx="1426605" cy="1374252"/>
              </a:xfrm>
            </p:grpSpPr>
            <p:sp>
              <p:nvSpPr>
                <p:cNvPr id="31" name="Полилиния 30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Овал 36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38" name="Группа 37"/>
              <p:cNvGrpSpPr/>
              <p:nvPr/>
            </p:nvGrpSpPr>
            <p:grpSpPr>
              <a:xfrm rot="565644">
                <a:off x="4915402" y="4143380"/>
                <a:ext cx="1431024" cy="1374251"/>
                <a:chOff x="7215547" y="3241144"/>
                <a:chExt cx="1431024" cy="1374251"/>
              </a:xfrm>
            </p:grpSpPr>
            <p:sp>
              <p:nvSpPr>
                <p:cNvPr id="39" name="Полилиния 38"/>
                <p:cNvSpPr/>
                <p:nvPr/>
              </p:nvSpPr>
              <p:spPr>
                <a:xfrm>
                  <a:off x="7872277" y="3241144"/>
                  <a:ext cx="50006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0" name="Полилиния 39"/>
                <p:cNvSpPr/>
                <p:nvPr/>
              </p:nvSpPr>
              <p:spPr>
                <a:xfrm rot="18431701">
                  <a:off x="7509576" y="3393093"/>
                  <a:ext cx="457278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 rot="3954144">
                  <a:off x="8109920" y="3584521"/>
                  <a:ext cx="466348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 rot="13913088">
                  <a:off x="7238460" y="3674803"/>
                  <a:ext cx="56113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 rot="11035047">
                  <a:off x="7494607" y="4008440"/>
                  <a:ext cx="520546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4" name="Полилиния 43"/>
                <p:cNvSpPr/>
                <p:nvPr/>
              </p:nvSpPr>
              <p:spPr>
                <a:xfrm rot="7534122">
                  <a:off x="7918381" y="3950790"/>
                  <a:ext cx="513810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5" name="Овал 44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46" name="Группа 45"/>
              <p:cNvGrpSpPr/>
              <p:nvPr/>
            </p:nvGrpSpPr>
            <p:grpSpPr>
              <a:xfrm>
                <a:off x="4639743" y="5072074"/>
                <a:ext cx="1312970" cy="1357321"/>
                <a:chOff x="7135565" y="3156507"/>
                <a:chExt cx="1638738" cy="1608104"/>
              </a:xfrm>
            </p:grpSpPr>
            <p:sp>
              <p:nvSpPr>
                <p:cNvPr id="47" name="Полилиния 46"/>
                <p:cNvSpPr/>
                <p:nvPr/>
              </p:nvSpPr>
              <p:spPr>
                <a:xfrm>
                  <a:off x="7868156" y="3156507"/>
                  <a:ext cx="512233" cy="691593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 rot="18431701">
                  <a:off x="7414159" y="3328516"/>
                  <a:ext cx="563830" cy="586864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 rot="3954144">
                  <a:off x="8152833" y="3519607"/>
                  <a:ext cx="512232" cy="730709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rot="13913088">
                  <a:off x="7188619" y="3670647"/>
                  <a:ext cx="605807" cy="711916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rot="10800000">
                  <a:off x="7494607" y="4008439"/>
                  <a:ext cx="571504" cy="756172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2" name="Полилиния 51"/>
                <p:cNvSpPr/>
                <p:nvPr/>
              </p:nvSpPr>
              <p:spPr>
                <a:xfrm rot="7534122">
                  <a:off x="7925987" y="3945417"/>
                  <a:ext cx="555132" cy="706011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54" name="Группа 53"/>
              <p:cNvGrpSpPr/>
              <p:nvPr/>
            </p:nvGrpSpPr>
            <p:grpSpPr>
              <a:xfrm rot="20134580">
                <a:off x="3805629" y="4819477"/>
                <a:ext cx="1071570" cy="1017062"/>
                <a:chOff x="7229335" y="3241144"/>
                <a:chExt cx="1426605" cy="1374252"/>
              </a:xfrm>
            </p:grpSpPr>
            <p:sp>
              <p:nvSpPr>
                <p:cNvPr id="55" name="Полилиния 54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6" name="Полилиния 55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7" name="Полилиния 56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8" name="Полилиния 57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9" name="Полилиния 58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0" name="Полилиния 59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1" name="Овал 60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62" name="Группа 61"/>
              <p:cNvGrpSpPr/>
              <p:nvPr/>
            </p:nvGrpSpPr>
            <p:grpSpPr>
              <a:xfrm rot="1423111">
                <a:off x="3381333" y="5587876"/>
                <a:ext cx="1007046" cy="1040098"/>
                <a:chOff x="7229335" y="3241144"/>
                <a:chExt cx="1426605" cy="1374252"/>
              </a:xfrm>
            </p:grpSpPr>
            <p:sp>
              <p:nvSpPr>
                <p:cNvPr id="63" name="Полилиния 62"/>
                <p:cNvSpPr/>
                <p:nvPr/>
              </p:nvSpPr>
              <p:spPr>
                <a:xfrm>
                  <a:off x="7868154" y="324114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4" name="Полилиния 63"/>
                <p:cNvSpPr/>
                <p:nvPr/>
              </p:nvSpPr>
              <p:spPr>
                <a:xfrm rot="18431701">
                  <a:off x="7450626" y="3400569"/>
                  <a:ext cx="563830" cy="495300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94988 w 531526"/>
                    <a:gd name="connsiteY0" fmla="*/ 469900 h 495300"/>
                    <a:gd name="connsiteX1" fmla="*/ 279138 w 531526"/>
                    <a:gd name="connsiteY1" fmla="*/ 0 h 495300"/>
                    <a:gd name="connsiteX2" fmla="*/ 202938 w 531526"/>
                    <a:gd name="connsiteY2" fmla="*/ 495300 h 495300"/>
                    <a:gd name="connsiteX3" fmla="*/ 94988 w 531526"/>
                    <a:gd name="connsiteY3" fmla="*/ 469900 h 495300"/>
                    <a:gd name="connsiteX0" fmla="*/ 177653 w 614191"/>
                    <a:gd name="connsiteY0" fmla="*/ 469900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77653 w 614191"/>
                    <a:gd name="connsiteY3" fmla="*/ 469900 h 495300"/>
                    <a:gd name="connsiteX0" fmla="*/ 118852 w 614191"/>
                    <a:gd name="connsiteY0" fmla="*/ 459114 h 495300"/>
                    <a:gd name="connsiteX1" fmla="*/ 361803 w 614191"/>
                    <a:gd name="connsiteY1" fmla="*/ 0 h 495300"/>
                    <a:gd name="connsiteX2" fmla="*/ 285603 w 614191"/>
                    <a:gd name="connsiteY2" fmla="*/ 495300 h 495300"/>
                    <a:gd name="connsiteX3" fmla="*/ 118852 w 614191"/>
                    <a:gd name="connsiteY3" fmla="*/ 459114 h 495300"/>
                    <a:gd name="connsiteX0" fmla="*/ 118852 w 563830"/>
                    <a:gd name="connsiteY0" fmla="*/ 459114 h 495300"/>
                    <a:gd name="connsiteX1" fmla="*/ 361803 w 563830"/>
                    <a:gd name="connsiteY1" fmla="*/ 0 h 495300"/>
                    <a:gd name="connsiteX2" fmla="*/ 285603 w 563830"/>
                    <a:gd name="connsiteY2" fmla="*/ 495300 h 495300"/>
                    <a:gd name="connsiteX3" fmla="*/ 118852 w 563830"/>
                    <a:gd name="connsiteY3" fmla="*/ 459114 h 49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830" h="495300">
                      <a:moveTo>
                        <a:pt x="118852" y="459114"/>
                      </a:moveTo>
                      <a:cubicBezTo>
                        <a:pt x="84961" y="335817"/>
                        <a:pt x="0" y="21597"/>
                        <a:pt x="361803" y="0"/>
                      </a:cubicBezTo>
                      <a:cubicBezTo>
                        <a:pt x="563830" y="158961"/>
                        <a:pt x="360191" y="400048"/>
                        <a:pt x="285603" y="495300"/>
                      </a:cubicBezTo>
                      <a:lnTo>
                        <a:pt x="118852" y="4591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5" name="Полилиния 64"/>
                <p:cNvSpPr/>
                <p:nvPr/>
              </p:nvSpPr>
              <p:spPr>
                <a:xfrm rot="3954144">
                  <a:off x="8096346" y="3605464"/>
                  <a:ext cx="512233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6" name="Полилиния 65"/>
                <p:cNvSpPr/>
                <p:nvPr/>
              </p:nvSpPr>
              <p:spPr>
                <a:xfrm rot="13913088">
                  <a:off x="7229909" y="3692379"/>
                  <a:ext cx="605807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7" name="Полилиния 66"/>
                <p:cNvSpPr/>
                <p:nvPr/>
              </p:nvSpPr>
              <p:spPr>
                <a:xfrm rot="10800000">
                  <a:off x="7494607" y="4008441"/>
                  <a:ext cx="571504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8" name="Полилиния 67"/>
                <p:cNvSpPr/>
                <p:nvPr/>
              </p:nvSpPr>
              <p:spPr>
                <a:xfrm rot="7534122">
                  <a:off x="7885702" y="3967597"/>
                  <a:ext cx="555132" cy="606955"/>
                </a:xfrm>
                <a:custGeom>
                  <a:avLst/>
                  <a:gdLst>
                    <a:gd name="connsiteX0" fmla="*/ 0 w 184150"/>
                    <a:gd name="connsiteY0" fmla="*/ 469900 h 495300"/>
                    <a:gd name="connsiteX1" fmla="*/ 184150 w 184150"/>
                    <a:gd name="connsiteY1" fmla="*/ 0 h 495300"/>
                    <a:gd name="connsiteX2" fmla="*/ 107950 w 184150"/>
                    <a:gd name="connsiteY2" fmla="*/ 495300 h 495300"/>
                    <a:gd name="connsiteX3" fmla="*/ 0 w 184150"/>
                    <a:gd name="connsiteY3" fmla="*/ 469900 h 495300"/>
                    <a:gd name="connsiteX0" fmla="*/ 75695 w 259845"/>
                    <a:gd name="connsiteY0" fmla="*/ 581555 h 606955"/>
                    <a:gd name="connsiteX1" fmla="*/ 259845 w 259845"/>
                    <a:gd name="connsiteY1" fmla="*/ 111655 h 606955"/>
                    <a:gd name="connsiteX2" fmla="*/ 183645 w 259845"/>
                    <a:gd name="connsiteY2" fmla="*/ 606955 h 606955"/>
                    <a:gd name="connsiteX3" fmla="*/ 75695 w 259845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  <a:gd name="connsiteX0" fmla="*/ 75695 w 512233"/>
                    <a:gd name="connsiteY0" fmla="*/ 581555 h 606955"/>
                    <a:gd name="connsiteX1" fmla="*/ 259845 w 512233"/>
                    <a:gd name="connsiteY1" fmla="*/ 111655 h 606955"/>
                    <a:gd name="connsiteX2" fmla="*/ 183645 w 512233"/>
                    <a:gd name="connsiteY2" fmla="*/ 606955 h 606955"/>
                    <a:gd name="connsiteX3" fmla="*/ 75695 w 512233"/>
                    <a:gd name="connsiteY3" fmla="*/ 581555 h 606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12233" h="606955">
                      <a:moveTo>
                        <a:pt x="75695" y="581555"/>
                      </a:moveTo>
                      <a:cubicBezTo>
                        <a:pt x="41804" y="458258"/>
                        <a:pt x="0" y="0"/>
                        <a:pt x="259845" y="111655"/>
                      </a:cubicBezTo>
                      <a:cubicBezTo>
                        <a:pt x="512233" y="237067"/>
                        <a:pt x="258233" y="511703"/>
                        <a:pt x="183645" y="606955"/>
                      </a:cubicBezTo>
                      <a:lnTo>
                        <a:pt x="75695" y="58155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prstMaterial="metal">
                  <a:bevelT w="196850" h="444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9" name="Овал 68"/>
                <p:cNvSpPr/>
                <p:nvPr/>
              </p:nvSpPr>
              <p:spPr>
                <a:xfrm>
                  <a:off x="7786710" y="3786190"/>
                  <a:ext cx="324000" cy="32400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1600" h="317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258" name="Группа 257"/>
            <p:cNvGrpSpPr/>
            <p:nvPr/>
          </p:nvGrpSpPr>
          <p:grpSpPr>
            <a:xfrm>
              <a:off x="4064204" y="3691488"/>
              <a:ext cx="4397884" cy="3214711"/>
              <a:chOff x="4064204" y="3691488"/>
              <a:chExt cx="4397884" cy="3214711"/>
            </a:xfrm>
          </p:grpSpPr>
          <p:sp>
            <p:nvSpPr>
              <p:cNvPr id="171" name="4-конечная звезда 170"/>
              <p:cNvSpPr/>
              <p:nvPr/>
            </p:nvSpPr>
            <p:spPr>
              <a:xfrm rot="2715714">
                <a:off x="4405759" y="5993139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2" name="4-конечная звезда 171"/>
              <p:cNvSpPr/>
              <p:nvPr/>
            </p:nvSpPr>
            <p:spPr>
              <a:xfrm rot="2715714">
                <a:off x="4620073" y="5135884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3" name="4-конечная звезда 172"/>
              <p:cNvSpPr/>
              <p:nvPr/>
            </p:nvSpPr>
            <p:spPr>
              <a:xfrm rot="2715714">
                <a:off x="4762948" y="5921701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4" name="4-конечная звезда 173"/>
              <p:cNvSpPr/>
              <p:nvPr/>
            </p:nvSpPr>
            <p:spPr>
              <a:xfrm rot="2715714">
                <a:off x="5405890" y="5493073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8" name="4-конечная звезда 247"/>
              <p:cNvSpPr/>
              <p:nvPr/>
            </p:nvSpPr>
            <p:spPr>
              <a:xfrm rot="2715714">
                <a:off x="5834518" y="4564380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9" name="4-конечная звезда 248"/>
              <p:cNvSpPr/>
              <p:nvPr/>
            </p:nvSpPr>
            <p:spPr>
              <a:xfrm rot="2715714">
                <a:off x="6834651" y="4993007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0" name="4-конечная звезда 249"/>
              <p:cNvSpPr/>
              <p:nvPr/>
            </p:nvSpPr>
            <p:spPr>
              <a:xfrm rot="2715714">
                <a:off x="6977527" y="5993139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1" name="4-конечная звезда 250"/>
              <p:cNvSpPr/>
              <p:nvPr/>
            </p:nvSpPr>
            <p:spPr>
              <a:xfrm rot="2715714">
                <a:off x="7763346" y="5278760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2" name="4-конечная звезда 251"/>
              <p:cNvSpPr/>
              <p:nvPr/>
            </p:nvSpPr>
            <p:spPr>
              <a:xfrm rot="2715714">
                <a:off x="8049097" y="3707123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3" name="4-конечная звезда 252"/>
              <p:cNvSpPr/>
              <p:nvPr/>
            </p:nvSpPr>
            <p:spPr>
              <a:xfrm rot="2715714">
                <a:off x="6691776" y="6636082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4" name="4-конечная звезда 253"/>
              <p:cNvSpPr/>
              <p:nvPr/>
            </p:nvSpPr>
            <p:spPr>
              <a:xfrm rot="2715714">
                <a:off x="5834519" y="6278891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5" name="4-конечная звезда 254"/>
              <p:cNvSpPr/>
              <p:nvPr/>
            </p:nvSpPr>
            <p:spPr>
              <a:xfrm rot="2715714">
                <a:off x="8191972" y="6064577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6" name="4-конечная звезда 255"/>
              <p:cNvSpPr/>
              <p:nvPr/>
            </p:nvSpPr>
            <p:spPr>
              <a:xfrm rot="2715714">
                <a:off x="7263279" y="5778826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7" name="4-конечная звезда 256"/>
              <p:cNvSpPr/>
              <p:nvPr/>
            </p:nvSpPr>
            <p:spPr>
              <a:xfrm rot="2715714">
                <a:off x="4048569" y="6636080"/>
                <a:ext cx="285752" cy="254481"/>
              </a:xfrm>
              <a:prstGeom prst="star4">
                <a:avLst>
                  <a:gd name="adj" fmla="val 622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3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8" name="Группа 337"/>
          <p:cNvGrpSpPr/>
          <p:nvPr/>
        </p:nvGrpSpPr>
        <p:grpSpPr>
          <a:xfrm>
            <a:off x="2285984" y="1428736"/>
            <a:ext cx="6858016" cy="5429264"/>
            <a:chOff x="2285984" y="1428736"/>
            <a:chExt cx="6858016" cy="542926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000760" y="1785926"/>
              <a:ext cx="311951" cy="314332"/>
              <a:chOff x="1059633" y="4631541"/>
              <a:chExt cx="311951" cy="314332"/>
            </a:xfrm>
          </p:grpSpPr>
          <p:sp>
            <p:nvSpPr>
              <p:cNvPr id="108" name="Овал 107"/>
              <p:cNvSpPr/>
              <p:nvPr/>
            </p:nvSpPr>
            <p:spPr>
              <a:xfrm>
                <a:off x="1059633" y="4631541"/>
                <a:ext cx="311951" cy="314332"/>
              </a:xfrm>
              <a:prstGeom prst="ellipse">
                <a:avLst/>
              </a:prstGeom>
              <a:solidFill>
                <a:schemeClr val="bg1">
                  <a:alpha val="4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9" name="Овал 108"/>
              <p:cNvSpPr/>
              <p:nvPr/>
            </p:nvSpPr>
            <p:spPr>
              <a:xfrm>
                <a:off x="1107253" y="4676780"/>
                <a:ext cx="214314" cy="214314"/>
              </a:xfrm>
              <a:prstGeom prst="ellipse">
                <a:avLst/>
              </a:prstGeom>
              <a:solidFill>
                <a:schemeClr val="bg1">
                  <a:alpha val="5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0" name="Овал 109"/>
              <p:cNvSpPr/>
              <p:nvPr/>
            </p:nvSpPr>
            <p:spPr>
              <a:xfrm>
                <a:off x="1142976" y="4714884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23" name="Группа 122"/>
            <p:cNvGrpSpPr/>
            <p:nvPr/>
          </p:nvGrpSpPr>
          <p:grpSpPr>
            <a:xfrm>
              <a:off x="6715140" y="2357430"/>
              <a:ext cx="216000" cy="216000"/>
              <a:chOff x="1059633" y="4631541"/>
              <a:chExt cx="311951" cy="314332"/>
            </a:xfrm>
          </p:grpSpPr>
          <p:sp>
            <p:nvSpPr>
              <p:cNvPr id="124" name="Овал 123"/>
              <p:cNvSpPr/>
              <p:nvPr/>
            </p:nvSpPr>
            <p:spPr>
              <a:xfrm>
                <a:off x="1059633" y="4631541"/>
                <a:ext cx="311951" cy="314332"/>
              </a:xfrm>
              <a:prstGeom prst="ellipse">
                <a:avLst/>
              </a:prstGeom>
              <a:solidFill>
                <a:schemeClr val="bg1">
                  <a:alpha val="4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5" name="Овал 124"/>
              <p:cNvSpPr/>
              <p:nvPr/>
            </p:nvSpPr>
            <p:spPr>
              <a:xfrm>
                <a:off x="1107253" y="4676780"/>
                <a:ext cx="214314" cy="214314"/>
              </a:xfrm>
              <a:prstGeom prst="ellipse">
                <a:avLst/>
              </a:prstGeom>
              <a:solidFill>
                <a:schemeClr val="bg1">
                  <a:alpha val="5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6" name="Овал 125"/>
              <p:cNvSpPr/>
              <p:nvPr/>
            </p:nvSpPr>
            <p:spPr>
              <a:xfrm>
                <a:off x="1142976" y="4714884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20" name="Группа 319"/>
            <p:cNvGrpSpPr/>
            <p:nvPr/>
          </p:nvGrpSpPr>
          <p:grpSpPr>
            <a:xfrm>
              <a:off x="2285984" y="2714620"/>
              <a:ext cx="6858016" cy="4143380"/>
              <a:chOff x="2285984" y="2714620"/>
              <a:chExt cx="6858016" cy="4143380"/>
            </a:xfrm>
          </p:grpSpPr>
          <p:grpSp>
            <p:nvGrpSpPr>
              <p:cNvPr id="90" name="Группа 89"/>
              <p:cNvGrpSpPr/>
              <p:nvPr/>
            </p:nvGrpSpPr>
            <p:grpSpPr>
              <a:xfrm>
                <a:off x="4071934" y="5286388"/>
                <a:ext cx="216000" cy="216000"/>
                <a:chOff x="1059633" y="4631541"/>
                <a:chExt cx="311951" cy="314332"/>
              </a:xfrm>
            </p:grpSpPr>
            <p:sp>
              <p:nvSpPr>
                <p:cNvPr id="89" name="Овал 88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8" name="Овал 87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Овал 86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1" name="Группа 90"/>
              <p:cNvGrpSpPr/>
              <p:nvPr/>
            </p:nvGrpSpPr>
            <p:grpSpPr>
              <a:xfrm>
                <a:off x="3000364" y="3571876"/>
                <a:ext cx="311951" cy="314332"/>
                <a:chOff x="1059633" y="4631541"/>
                <a:chExt cx="311951" cy="314332"/>
              </a:xfrm>
            </p:grpSpPr>
            <p:sp>
              <p:nvSpPr>
                <p:cNvPr id="92" name="Овал 91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3" name="Овал 92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4" name="Овал 93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5" name="Группа 94"/>
              <p:cNvGrpSpPr/>
              <p:nvPr/>
            </p:nvGrpSpPr>
            <p:grpSpPr>
              <a:xfrm>
                <a:off x="2285984" y="2714620"/>
                <a:ext cx="252000" cy="252000"/>
                <a:chOff x="1059633" y="4631541"/>
                <a:chExt cx="311951" cy="314332"/>
              </a:xfrm>
            </p:grpSpPr>
            <p:sp>
              <p:nvSpPr>
                <p:cNvPr id="96" name="Овал 95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7" name="Овал 96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8" name="Овал 97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99" name="Группа 98"/>
              <p:cNvGrpSpPr/>
              <p:nvPr/>
            </p:nvGrpSpPr>
            <p:grpSpPr>
              <a:xfrm>
                <a:off x="6929454" y="3643314"/>
                <a:ext cx="288000" cy="288000"/>
                <a:chOff x="1059633" y="4631541"/>
                <a:chExt cx="311951" cy="314332"/>
              </a:xfrm>
            </p:grpSpPr>
            <p:sp>
              <p:nvSpPr>
                <p:cNvPr id="100" name="Овал 99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1" name="Овал 100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2" name="Овал 101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11" name="Группа 110"/>
              <p:cNvGrpSpPr/>
              <p:nvPr/>
            </p:nvGrpSpPr>
            <p:grpSpPr>
              <a:xfrm>
                <a:off x="2285984" y="3643314"/>
                <a:ext cx="311951" cy="314332"/>
                <a:chOff x="1059633" y="4631541"/>
                <a:chExt cx="311951" cy="314332"/>
              </a:xfrm>
            </p:grpSpPr>
            <p:sp>
              <p:nvSpPr>
                <p:cNvPr id="112" name="Овал 111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3" name="Овал 112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4" name="Овал 113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15" name="Группа 114"/>
              <p:cNvGrpSpPr/>
              <p:nvPr/>
            </p:nvGrpSpPr>
            <p:grpSpPr>
              <a:xfrm>
                <a:off x="7572396" y="3571876"/>
                <a:ext cx="252000" cy="252000"/>
                <a:chOff x="1059633" y="4631541"/>
                <a:chExt cx="311951" cy="314332"/>
              </a:xfrm>
            </p:grpSpPr>
            <p:sp>
              <p:nvSpPr>
                <p:cNvPr id="116" name="Овал 115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7" name="Овал 116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18" name="Овал 117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19" name="Группа 118"/>
              <p:cNvGrpSpPr/>
              <p:nvPr/>
            </p:nvGrpSpPr>
            <p:grpSpPr>
              <a:xfrm>
                <a:off x="6572264" y="3071810"/>
                <a:ext cx="252000" cy="252000"/>
                <a:chOff x="1059633" y="4631541"/>
                <a:chExt cx="311951" cy="314332"/>
              </a:xfrm>
            </p:grpSpPr>
            <p:sp>
              <p:nvSpPr>
                <p:cNvPr id="120" name="Овал 119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1" name="Овал 120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2" name="Овал 121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27" name="Группа 126"/>
              <p:cNvGrpSpPr/>
              <p:nvPr/>
            </p:nvGrpSpPr>
            <p:grpSpPr>
              <a:xfrm>
                <a:off x="3428992" y="4643446"/>
                <a:ext cx="180000" cy="180000"/>
                <a:chOff x="1059633" y="4631541"/>
                <a:chExt cx="311951" cy="314332"/>
              </a:xfrm>
            </p:grpSpPr>
            <p:sp>
              <p:nvSpPr>
                <p:cNvPr id="128" name="Овал 127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9" name="Овал 128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0" name="Овал 129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1" name="Группа 130"/>
              <p:cNvGrpSpPr/>
              <p:nvPr/>
            </p:nvGrpSpPr>
            <p:grpSpPr>
              <a:xfrm>
                <a:off x="3929058" y="4714884"/>
                <a:ext cx="311951" cy="314332"/>
                <a:chOff x="1059633" y="4631541"/>
                <a:chExt cx="311951" cy="314332"/>
              </a:xfrm>
            </p:grpSpPr>
            <p:sp>
              <p:nvSpPr>
                <p:cNvPr id="132" name="Овал 131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3" name="Овал 132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4" name="Овал 133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5" name="Группа 134"/>
              <p:cNvGrpSpPr/>
              <p:nvPr/>
            </p:nvGrpSpPr>
            <p:grpSpPr>
              <a:xfrm>
                <a:off x="4857752" y="4786322"/>
                <a:ext cx="311951" cy="314332"/>
                <a:chOff x="1059633" y="4631541"/>
                <a:chExt cx="311951" cy="314332"/>
              </a:xfrm>
            </p:grpSpPr>
            <p:sp>
              <p:nvSpPr>
                <p:cNvPr id="136" name="Овал 135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7" name="Овал 136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8" name="Овал 137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39" name="Группа 138"/>
              <p:cNvGrpSpPr/>
              <p:nvPr/>
            </p:nvGrpSpPr>
            <p:grpSpPr>
              <a:xfrm>
                <a:off x="7643834" y="6357958"/>
                <a:ext cx="311951" cy="314332"/>
                <a:chOff x="1059633" y="4631541"/>
                <a:chExt cx="311951" cy="314332"/>
              </a:xfrm>
            </p:grpSpPr>
            <p:sp>
              <p:nvSpPr>
                <p:cNvPr id="140" name="Овал 139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1" name="Овал 140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2" name="Овал 141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3" name="Группа 142"/>
              <p:cNvGrpSpPr/>
              <p:nvPr/>
            </p:nvGrpSpPr>
            <p:grpSpPr>
              <a:xfrm>
                <a:off x="5286380" y="6543668"/>
                <a:ext cx="311951" cy="314332"/>
                <a:chOff x="1059633" y="4631541"/>
                <a:chExt cx="311951" cy="314332"/>
              </a:xfrm>
            </p:grpSpPr>
            <p:sp>
              <p:nvSpPr>
                <p:cNvPr id="144" name="Овал 143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5" name="Овал 144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6" name="Овал 145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47" name="Группа 146"/>
              <p:cNvGrpSpPr/>
              <p:nvPr/>
            </p:nvGrpSpPr>
            <p:grpSpPr>
              <a:xfrm>
                <a:off x="6286512" y="5857892"/>
                <a:ext cx="311951" cy="314332"/>
                <a:chOff x="1059633" y="4631541"/>
                <a:chExt cx="311951" cy="314332"/>
              </a:xfrm>
            </p:grpSpPr>
            <p:sp>
              <p:nvSpPr>
                <p:cNvPr id="148" name="Овал 147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9" name="Овал 148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0" name="Овал 149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1" name="Группа 150"/>
              <p:cNvGrpSpPr/>
              <p:nvPr/>
            </p:nvGrpSpPr>
            <p:grpSpPr>
              <a:xfrm>
                <a:off x="8072462" y="4929198"/>
                <a:ext cx="311951" cy="314332"/>
                <a:chOff x="1059633" y="4631541"/>
                <a:chExt cx="311951" cy="314332"/>
              </a:xfrm>
            </p:grpSpPr>
            <p:sp>
              <p:nvSpPr>
                <p:cNvPr id="152" name="Овал 151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3" name="Овал 152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4" name="Овал 153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5" name="Группа 154"/>
              <p:cNvGrpSpPr/>
              <p:nvPr/>
            </p:nvGrpSpPr>
            <p:grpSpPr>
              <a:xfrm>
                <a:off x="7286644" y="4572008"/>
                <a:ext cx="288000" cy="288000"/>
                <a:chOff x="1059633" y="4631541"/>
                <a:chExt cx="311951" cy="314332"/>
              </a:xfrm>
            </p:grpSpPr>
            <p:sp>
              <p:nvSpPr>
                <p:cNvPr id="156" name="Овал 155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7" name="Овал 156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8" name="Овал 157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grpSp>
            <p:nvGrpSpPr>
              <p:cNvPr id="159" name="Группа 158"/>
              <p:cNvGrpSpPr/>
              <p:nvPr/>
            </p:nvGrpSpPr>
            <p:grpSpPr>
              <a:xfrm>
                <a:off x="8856000" y="6143644"/>
                <a:ext cx="288000" cy="288000"/>
                <a:chOff x="1059633" y="4631541"/>
                <a:chExt cx="311951" cy="314332"/>
              </a:xfrm>
            </p:grpSpPr>
            <p:sp>
              <p:nvSpPr>
                <p:cNvPr id="160" name="Овал 159"/>
                <p:cNvSpPr/>
                <p:nvPr/>
              </p:nvSpPr>
              <p:spPr>
                <a:xfrm>
                  <a:off x="1059633" y="4631541"/>
                  <a:ext cx="311951" cy="314332"/>
                </a:xfrm>
                <a:prstGeom prst="ellipse">
                  <a:avLst/>
                </a:prstGeom>
                <a:solidFill>
                  <a:schemeClr val="bg1">
                    <a:alpha val="4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1" name="Овал 160"/>
                <p:cNvSpPr/>
                <p:nvPr/>
              </p:nvSpPr>
              <p:spPr>
                <a:xfrm>
                  <a:off x="1107253" y="4676780"/>
                  <a:ext cx="214314" cy="214314"/>
                </a:xfrm>
                <a:prstGeom prst="ellipse">
                  <a:avLst/>
                </a:prstGeom>
                <a:solidFill>
                  <a:schemeClr val="bg1">
                    <a:alpha val="56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2" name="Овал 161"/>
                <p:cNvSpPr/>
                <p:nvPr/>
              </p:nvSpPr>
              <p:spPr>
                <a:xfrm>
                  <a:off x="1142976" y="4714884"/>
                  <a:ext cx="142876" cy="14287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grpSp>
          <p:nvGrpSpPr>
            <p:cNvPr id="163" name="Группа 162"/>
            <p:cNvGrpSpPr/>
            <p:nvPr/>
          </p:nvGrpSpPr>
          <p:grpSpPr>
            <a:xfrm>
              <a:off x="6786578" y="1857364"/>
              <a:ext cx="180000" cy="180000"/>
              <a:chOff x="1059633" y="4631541"/>
              <a:chExt cx="311951" cy="314332"/>
            </a:xfrm>
          </p:grpSpPr>
          <p:sp>
            <p:nvSpPr>
              <p:cNvPr id="164" name="Овал 163"/>
              <p:cNvSpPr/>
              <p:nvPr/>
            </p:nvSpPr>
            <p:spPr>
              <a:xfrm>
                <a:off x="1059633" y="4631541"/>
                <a:ext cx="311951" cy="314332"/>
              </a:xfrm>
              <a:prstGeom prst="ellipse">
                <a:avLst/>
              </a:prstGeom>
              <a:solidFill>
                <a:schemeClr val="bg1">
                  <a:alpha val="4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5" name="Овал 164"/>
              <p:cNvSpPr/>
              <p:nvPr/>
            </p:nvSpPr>
            <p:spPr>
              <a:xfrm>
                <a:off x="1107253" y="4676780"/>
                <a:ext cx="214314" cy="214314"/>
              </a:xfrm>
              <a:prstGeom prst="ellipse">
                <a:avLst/>
              </a:prstGeom>
              <a:solidFill>
                <a:schemeClr val="bg1">
                  <a:alpha val="5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6" name="Овал 165"/>
              <p:cNvSpPr/>
              <p:nvPr/>
            </p:nvSpPr>
            <p:spPr>
              <a:xfrm>
                <a:off x="1142976" y="4714884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7" name="Группа 166"/>
            <p:cNvGrpSpPr/>
            <p:nvPr/>
          </p:nvGrpSpPr>
          <p:grpSpPr>
            <a:xfrm>
              <a:off x="6858016" y="1428736"/>
              <a:ext cx="180000" cy="180000"/>
              <a:chOff x="1059633" y="4631541"/>
              <a:chExt cx="311951" cy="314332"/>
            </a:xfrm>
          </p:grpSpPr>
          <p:sp>
            <p:nvSpPr>
              <p:cNvPr id="168" name="Овал 167"/>
              <p:cNvSpPr/>
              <p:nvPr/>
            </p:nvSpPr>
            <p:spPr>
              <a:xfrm>
                <a:off x="1059633" y="4631541"/>
                <a:ext cx="311951" cy="314332"/>
              </a:xfrm>
              <a:prstGeom prst="ellipse">
                <a:avLst/>
              </a:prstGeom>
              <a:solidFill>
                <a:schemeClr val="bg1">
                  <a:alpha val="4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9" name="Овал 168"/>
              <p:cNvSpPr/>
              <p:nvPr/>
            </p:nvSpPr>
            <p:spPr>
              <a:xfrm>
                <a:off x="1107253" y="4676780"/>
                <a:ext cx="214314" cy="214314"/>
              </a:xfrm>
              <a:prstGeom prst="ellipse">
                <a:avLst/>
              </a:prstGeom>
              <a:solidFill>
                <a:schemeClr val="bg1">
                  <a:alpha val="5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0" name="Овал 169"/>
              <p:cNvSpPr/>
              <p:nvPr/>
            </p:nvSpPr>
            <p:spPr>
              <a:xfrm>
                <a:off x="1142976" y="4714884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279" name="Группа 278"/>
          <p:cNvGrpSpPr/>
          <p:nvPr/>
        </p:nvGrpSpPr>
        <p:grpSpPr>
          <a:xfrm rot="988095">
            <a:off x="628649" y="2844833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1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0" name="Группа 279"/>
          <p:cNvGrpSpPr/>
          <p:nvPr/>
        </p:nvGrpSpPr>
        <p:grpSpPr>
          <a:xfrm rot="18551684">
            <a:off x="2171740" y="5715157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85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0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5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" name="Группа 328"/>
          <p:cNvGrpSpPr/>
          <p:nvPr/>
        </p:nvGrpSpPr>
        <p:grpSpPr>
          <a:xfrm rot="19808028">
            <a:off x="7427827" y="857982"/>
            <a:ext cx="1494453" cy="1289049"/>
            <a:chOff x="3533771" y="2640017"/>
            <a:chExt cx="1789109" cy="1289049"/>
          </a:xfrm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03200" h="190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03200" h="190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03200" h="190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03200" h="190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0" name="Группа 329"/>
          <p:cNvGrpSpPr/>
          <p:nvPr/>
        </p:nvGrpSpPr>
        <p:grpSpPr>
          <a:xfrm rot="21152800">
            <a:off x="137803" y="5192734"/>
            <a:ext cx="1494453" cy="1289049"/>
            <a:chOff x="3533771" y="2640017"/>
            <a:chExt cx="1789109" cy="1289049"/>
          </a:xfrm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928670"/>
            <a:ext cx="850112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ln w="15875">
                  <a:solidFill>
                    <a:schemeClr val="tx1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РАННИЙ </a:t>
            </a:r>
            <a:br>
              <a:rPr lang="ru-RU" sz="7200" b="1" dirty="0" smtClean="0">
                <a:ln w="15875">
                  <a:solidFill>
                    <a:schemeClr val="tx1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7200" b="1" dirty="0" smtClean="0">
                <a:ln w="15875">
                  <a:solidFill>
                    <a:schemeClr val="tx1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162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ВОЗРАСТ</a:t>
            </a:r>
            <a:endParaRPr lang="ru-RU" sz="7200" b="1" dirty="0">
              <a:ln w="15875">
                <a:solidFill>
                  <a:schemeClr val="tx1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162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9" name="Подзаголовок 338"/>
          <p:cNvSpPr>
            <a:spLocks noGrp="1"/>
          </p:cNvSpPr>
          <p:nvPr>
            <p:ph type="subTitle" idx="1"/>
          </p:nvPr>
        </p:nvSpPr>
        <p:spPr>
          <a:xfrm>
            <a:off x="714348" y="3714752"/>
            <a:ext cx="7643866" cy="175260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5100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Ранний возраст подразделяется</a:t>
            </a:r>
          </a:p>
          <a:p>
            <a:pPr algn="ctr"/>
            <a:r>
              <a:rPr lang="ru-RU" sz="5100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100" u="sng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на два периода</a:t>
            </a:r>
            <a:r>
              <a:rPr lang="ru-RU" sz="5100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Clr>
                <a:srgbClr val="1020BC"/>
              </a:buClr>
              <a:buFont typeface="Wingdings" pitchFamily="2" charset="2"/>
              <a:buChar char="Ø"/>
            </a:pPr>
            <a:r>
              <a:rPr lang="ru-RU" sz="5100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первый год жизни (младенческий возраст); </a:t>
            </a:r>
          </a:p>
          <a:p>
            <a:pPr>
              <a:buClr>
                <a:srgbClr val="1020BC"/>
              </a:buClr>
              <a:buFont typeface="Wingdings" pitchFamily="2" charset="2"/>
              <a:buChar char="Ø"/>
            </a:pPr>
            <a:r>
              <a:rPr lang="ru-RU" sz="5100" dirty="0" smtClean="0">
                <a:solidFill>
                  <a:srgbClr val="1020BC"/>
                </a:solidFill>
                <a:latin typeface="Arial" pitchFamily="34" charset="0"/>
                <a:cs typeface="Arial" pitchFamily="34" charset="0"/>
              </a:rPr>
              <a:t>ранний возраст – от одного до 3 лет. </a:t>
            </a:r>
          </a:p>
          <a:p>
            <a:endParaRPr lang="ru-RU" dirty="0"/>
          </a:p>
        </p:txBody>
      </p:sp>
      <p:grpSp>
        <p:nvGrpSpPr>
          <p:cNvPr id="322" name="Группа 321"/>
          <p:cNvGrpSpPr/>
          <p:nvPr/>
        </p:nvGrpSpPr>
        <p:grpSpPr>
          <a:xfrm rot="1859045">
            <a:off x="368024" y="792747"/>
            <a:ext cx="1494453" cy="1289049"/>
            <a:chOff x="3533771" y="2640017"/>
            <a:chExt cx="1789109" cy="1289049"/>
          </a:xfrm>
        </p:grpSpPr>
        <p:sp>
          <p:nvSpPr>
            <p:cNvPr id="344" name="Скругленный прямоугольник 34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Скругленный прямоугольник 347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Полилиния 349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6572296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6000" dirty="0" smtClean="0"/>
              <a:t>5. Процесс развития скачкообразен и неравномерен. На первом году жизни наблюдается скачок в физическом развитии, на втором году жизни - в речевом.</a:t>
            </a:r>
          </a:p>
          <a:p>
            <a:pPr algn="just"/>
            <a:r>
              <a:rPr lang="ru-RU" sz="6000" dirty="0" smtClean="0"/>
              <a:t>6. Особое значение в раннем возрасте приобретают эмоции. Эмоциональное состояние является показателем психического развития и испытываемого ребенком состояния комфорта либо дискомфорта. От положительного эмоционального состояния ребенка зависят все новообразования раннего возраста, а недостаток общения со взрослым может привести в эмоциональной </a:t>
            </a:r>
            <a:r>
              <a:rPr lang="ru-RU" sz="6000" dirty="0" err="1" smtClean="0"/>
              <a:t>депривации</a:t>
            </a:r>
            <a:r>
              <a:rPr lang="ru-RU" sz="6000" dirty="0" smtClean="0"/>
              <a:t>.</a:t>
            </a:r>
          </a:p>
          <a:p>
            <a:pPr algn="just"/>
            <a:r>
              <a:rPr lang="ru-RU" sz="6000" dirty="0" smtClean="0"/>
              <a:t>7. Здоровый ребенок рождается с готовой сенсомоторной потребностью (потребность в ощущениях и движениях). Уже к первому месяцу у ребенка начинают проявляться ярко выраженные ориентировочные реакции на все новое, которые в дальнейшем превращаются в специальную ориентировочно-познавательную деятельность, интерес ко всему окружающему, заинтересованное желание ребенка узнать «что это?», «почему?», «откуда?».</a:t>
            </a:r>
          </a:p>
          <a:p>
            <a:pPr algn="just"/>
            <a:r>
              <a:rPr lang="ru-RU" sz="6000" dirty="0" smtClean="0"/>
              <a:t>8. Очень сильно у ребенка раннего возраста проявляется потребность в общении со взрослым, которая формируется с первых дней жизни. В первые годы жизни содержание общения взрослого с ребенком претерпевает качественные изменения: в начале это общение по поводу физиологического комфорта (потребность в пище, гигиеническом уходе, тепле и др.); затем потребность в получении новых впечатлений; эмоциональное общение («эмоционально положительный комплекс»); затем деловое общение (</a:t>
            </a:r>
            <a:r>
              <a:rPr lang="ru-RU" sz="6000" dirty="0" err="1" smtClean="0"/>
              <a:t>общение</a:t>
            </a:r>
            <a:r>
              <a:rPr lang="ru-RU" sz="6000" dirty="0" smtClean="0"/>
              <a:t> по поводу деятельности). Учет перечисленных особенностей способствует успешному развитию и полноценному воспитанию малыша.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Tm="10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1020BC"/>
                </a:solidFill>
              </a:rPr>
              <a:t>ПСИХОЛОГИЧЕСКАЯ ХАРАКТЕРИСТИКА РАННЕГО ВОЗРАСТА</a:t>
            </a:r>
            <a:r>
              <a:rPr lang="ru-RU" sz="2400" dirty="0" smtClean="0">
                <a:solidFill>
                  <a:srgbClr val="1020BC"/>
                </a:solidFill>
              </a:rPr>
              <a:t/>
            </a:r>
            <a:br>
              <a:rPr lang="ru-RU" sz="2400" dirty="0" smtClean="0">
                <a:solidFill>
                  <a:srgbClr val="1020BC"/>
                </a:solidFill>
              </a:rPr>
            </a:br>
            <a:r>
              <a:rPr lang="ru-RU" sz="2400" b="1" dirty="0" smtClean="0">
                <a:solidFill>
                  <a:srgbClr val="1020BC"/>
                </a:solidFill>
              </a:rPr>
              <a:t>(от 1  до  3-х лет)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33600"/>
            <a:ext cx="4191000" cy="47244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Общение и сотрудничество ребёнка со взрослым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600200"/>
            <a:ext cx="4848228" cy="4724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 совместной деятельности  с  ребёнком взрослый выполняет сразу несколько функций:</a:t>
            </a:r>
          </a:p>
          <a:p>
            <a:pPr algn="just"/>
            <a:r>
              <a:rPr lang="ru-RU" dirty="0" smtClean="0"/>
              <a:t>во-первых взрослый даёт ребёнку смысл действий с предметом, его общественную функцию; </a:t>
            </a:r>
          </a:p>
          <a:p>
            <a:pPr algn="just"/>
            <a:r>
              <a:rPr lang="ru-RU" dirty="0" smtClean="0"/>
              <a:t>во-вторых он организует действия и движения </a:t>
            </a:r>
            <a:r>
              <a:rPr lang="ru-RU" dirty="0" err="1" smtClean="0"/>
              <a:t>ребёнка,передаёт</a:t>
            </a:r>
            <a:r>
              <a:rPr lang="ru-RU" dirty="0" smtClean="0"/>
              <a:t> ему технические приёмы </a:t>
            </a:r>
            <a:r>
              <a:rPr lang="ru-RU" dirty="0" err="1" smtClean="0"/>
              <a:t>осуществляния</a:t>
            </a:r>
            <a:r>
              <a:rPr lang="ru-RU" dirty="0" smtClean="0"/>
              <a:t> действия; </a:t>
            </a:r>
          </a:p>
          <a:p>
            <a:pPr algn="just"/>
            <a:r>
              <a:rPr lang="ru-RU" dirty="0" smtClean="0"/>
              <a:t>в-третьих, он через поощрения и порицания контролирует ход выполнения действий ребёнка.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143248"/>
            <a:ext cx="3929073" cy="261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1020BC"/>
                </a:solidFill>
              </a:rPr>
              <a:t>ПСИХОЛОГИЧЕСКАЯ ХАРАКТЕРИСТИКА РАННЕГО ВОЗРАСТА</a:t>
            </a:r>
            <a:r>
              <a:rPr lang="ru-RU" sz="2400" dirty="0" smtClean="0">
                <a:solidFill>
                  <a:srgbClr val="1020BC"/>
                </a:solidFill>
              </a:rPr>
              <a:t/>
            </a:r>
            <a:br>
              <a:rPr lang="ru-RU" sz="2400" dirty="0" smtClean="0">
                <a:solidFill>
                  <a:srgbClr val="1020BC"/>
                </a:solidFill>
              </a:rPr>
            </a:br>
            <a:r>
              <a:rPr lang="ru-RU" sz="2400" b="1" dirty="0" smtClean="0">
                <a:solidFill>
                  <a:srgbClr val="1020BC"/>
                </a:solidFill>
              </a:rPr>
              <a:t>(от 1  до  3-х лет)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85926"/>
            <a:ext cx="4191000" cy="507207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600" b="1" dirty="0" smtClean="0"/>
              <a:t>Предметная деятельность ребёнка</a:t>
            </a:r>
            <a:endParaRPr lang="ru-RU" sz="2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43306" y="1000084"/>
            <a:ext cx="5500694" cy="58579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 предметной деятельности малыша происходит развитие восприятия, а поведение и сознание детей этого возраста целиком определяется восприятием. </a:t>
            </a:r>
          </a:p>
          <a:p>
            <a:pPr algn="just"/>
            <a:r>
              <a:rPr lang="ru-RU" dirty="0" smtClean="0"/>
              <a:t>Так, память в раннем возрасте существует в форме узнавания, т.е. восприятия знакомых предметов. Мышление ребёнка до 3 лет носит преимущественно непосредственный характер – ребёнок устанавливает связи между воспринимаемыми предметами. Он может быть внимателен  только к тому, что находится в поле его восприятия. </a:t>
            </a:r>
          </a:p>
          <a:p>
            <a:pPr algn="just"/>
            <a:r>
              <a:rPr lang="ru-RU" dirty="0" smtClean="0"/>
              <a:t>Все переживания ребёнка также сосредоточены на воспринимаемых предметах и явлениях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496"/>
            <a:ext cx="2643206" cy="381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5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1020BC"/>
                </a:solidFill>
              </a:rPr>
              <a:t>ПСИХОЛОГИЧЕСКАЯ ХАРАКТЕРИСТИКА РАННЕГО ВОЗРАСТА</a:t>
            </a:r>
            <a:r>
              <a:rPr lang="ru-RU" sz="2400" dirty="0" smtClean="0">
                <a:solidFill>
                  <a:srgbClr val="1020BC"/>
                </a:solidFill>
              </a:rPr>
              <a:t/>
            </a:r>
            <a:br>
              <a:rPr lang="ru-RU" sz="2400" dirty="0" smtClean="0">
                <a:solidFill>
                  <a:srgbClr val="1020BC"/>
                </a:solidFill>
              </a:rPr>
            </a:br>
            <a:r>
              <a:rPr lang="ru-RU" sz="2400" b="1" dirty="0" smtClean="0">
                <a:solidFill>
                  <a:srgbClr val="1020BC"/>
                </a:solidFill>
              </a:rPr>
              <a:t>(от 1  до  3-х лет)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33600"/>
            <a:ext cx="4191000" cy="4724400"/>
          </a:xfrm>
        </p:spPr>
        <p:txBody>
          <a:bodyPr>
            <a:normAutofit/>
          </a:bodyPr>
          <a:lstStyle/>
          <a:p>
            <a:pPr algn="ctr"/>
            <a:r>
              <a:rPr lang="ru-RU" sz="2600" dirty="0" smtClean="0"/>
              <a:t>Овладение речью</a:t>
            </a:r>
            <a:endParaRPr lang="ru-RU" sz="2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0430" y="1000084"/>
            <a:ext cx="5286412" cy="585791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Потребность и необходимость говорить предполагает  два главных условия:  потребность  в  общении  со взрослым и потребность в предмете, который нужно назвать. Ни то ни другое в отдельности к слову ещё не ведёт.  И только ситуация предметного сотрудничества ребёнка со взрослым создаёт необходимость назвать предмет и значит произнести своё слово.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14686"/>
            <a:ext cx="3571900" cy="230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4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1020BC"/>
                </a:solidFill>
              </a:rPr>
              <a:t>ПСИХОЛОГИЧЕСКАЯ ХАРАКТЕРИСТИКА РАННЕГО ВОЗРАСТА</a:t>
            </a:r>
            <a:r>
              <a:rPr lang="ru-RU" sz="2400" dirty="0" smtClean="0">
                <a:solidFill>
                  <a:srgbClr val="1020BC"/>
                </a:solidFill>
              </a:rPr>
              <a:t/>
            </a:r>
            <a:br>
              <a:rPr lang="ru-RU" sz="2400" dirty="0" smtClean="0">
                <a:solidFill>
                  <a:srgbClr val="1020BC"/>
                </a:solidFill>
              </a:rPr>
            </a:br>
            <a:r>
              <a:rPr lang="ru-RU" sz="2400" b="1" dirty="0" smtClean="0">
                <a:solidFill>
                  <a:srgbClr val="1020BC"/>
                </a:solidFill>
              </a:rPr>
              <a:t>(от 1  до  3-х лет)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33600"/>
            <a:ext cx="4191000" cy="47244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Рождение игры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8992" y="1000084"/>
            <a:ext cx="5715008" cy="58579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/>
              <a:t>Действия маленького ребёнка с предметами  - это ещё не игра. Разделение предметно-практической и игровой деятельности происходит только в конце раннего возраста.</a:t>
            </a:r>
          </a:p>
          <a:p>
            <a:pPr algn="just"/>
            <a:r>
              <a:rPr lang="ru-RU" sz="2400" dirty="0" smtClean="0"/>
              <a:t> Сначала ребёнок играет исключительно с реалистическими игрушками и воспроизводит с ними знакомые ему действия (причёсывает куклу, укладывает её спать, кормит, катает в коляске и пр.) Около 3-х лет, благодаря развитию предметных действий и речи,   в игре детей появляются игровые замещения, когда новое название знакомых предметов определяет способ  их игрового использования (палочка становится ложкой или расчёской или градусником и пр.).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3214686"/>
            <a:ext cx="3417275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6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1020BC"/>
                </a:solidFill>
              </a:rPr>
              <a:t>ПСИХОЛОГИЧЕСКАЯ ХАРАКТЕРИСТИКА РАННЕГО ВОЗРАСТА</a:t>
            </a:r>
            <a:r>
              <a:rPr lang="ru-RU" sz="2400" dirty="0" smtClean="0">
                <a:solidFill>
                  <a:srgbClr val="1020BC"/>
                </a:solidFill>
              </a:rPr>
              <a:t/>
            </a:r>
            <a:br>
              <a:rPr lang="ru-RU" sz="2400" dirty="0" smtClean="0">
                <a:solidFill>
                  <a:srgbClr val="1020BC"/>
                </a:solidFill>
              </a:rPr>
            </a:br>
            <a:r>
              <a:rPr lang="ru-RU" sz="2400" b="1" dirty="0" smtClean="0">
                <a:solidFill>
                  <a:srgbClr val="1020BC"/>
                </a:solidFill>
              </a:rPr>
              <a:t>(от 1  до  3-х лет)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42908" y="1500174"/>
            <a:ext cx="4143372" cy="5500702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Появление потребности в общение со сверстниками</a:t>
            </a:r>
            <a:endParaRPr lang="ru-RU" sz="2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2" y="1000084"/>
            <a:ext cx="5357818" cy="585791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Общение детей раннего возраста можно назвать эмоционально-практическим взаимодействием. Главными характеристиками такого взаимодействия являются:  непосредственность,  отсутствие предметного содержания;  раскованность, эмоциональная насыщенность,  нестандартность  коммуникативных средств, зеркальное отражение действий и движений партнёра. Дети  демонстрируют  и воспроизводят друг перед другом эмоционально-окрашенные игровые действия.</a:t>
            </a:r>
            <a:endParaRPr lang="ru-RU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214686"/>
            <a:ext cx="3782187" cy="2235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6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686800" cy="7143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Основные педагогические</a:t>
            </a:r>
            <a:br>
              <a:rPr lang="ru-RU" sz="2400" b="1" dirty="0" smtClean="0"/>
            </a:br>
            <a:r>
              <a:rPr lang="ru-RU" sz="2400" b="1" dirty="0" smtClean="0"/>
              <a:t> правила и принципы организации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воспитательной работы с детьми раннего возраста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1554162"/>
            <a:ext cx="8848756" cy="508954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/>
              <a:t>- принцип единства в оздоровительной и воспитательной работе;</a:t>
            </a:r>
          </a:p>
          <a:p>
            <a:pPr algn="just"/>
            <a:r>
              <a:rPr lang="ru-RU" sz="2400" dirty="0" smtClean="0"/>
              <a:t> - требование единства подхода к воспитанию ребенка со стороны всех окружающих людей;</a:t>
            </a:r>
          </a:p>
          <a:p>
            <a:pPr algn="just"/>
            <a:r>
              <a:rPr lang="ru-RU" sz="2400" dirty="0" smtClean="0"/>
              <a:t> - индивидуальное общение с ребенком;</a:t>
            </a:r>
          </a:p>
          <a:p>
            <a:pPr algn="just"/>
            <a:r>
              <a:rPr lang="ru-RU" sz="2400" dirty="0" smtClean="0"/>
              <a:t> - учет возрастных особенностей и индивидуальных возможностей детей;</a:t>
            </a:r>
          </a:p>
          <a:p>
            <a:pPr algn="just"/>
            <a:r>
              <a:rPr lang="ru-RU" sz="2400" dirty="0" smtClean="0"/>
              <a:t> - воспитание положительного отношения к требованиям взрослых;</a:t>
            </a:r>
          </a:p>
          <a:p>
            <a:pPr algn="just"/>
            <a:r>
              <a:rPr lang="ru-RU" sz="2400" dirty="0" smtClean="0"/>
              <a:t> - вред частых запретов и длительных пассивных ожиданий;</a:t>
            </a:r>
          </a:p>
          <a:p>
            <a:pPr algn="just"/>
            <a:r>
              <a:rPr lang="ru-RU" sz="2400" dirty="0" smtClean="0"/>
              <a:t> - своевременное формирование навыков самостоятельности;</a:t>
            </a:r>
          </a:p>
          <a:p>
            <a:pPr algn="just"/>
            <a:r>
              <a:rPr lang="ru-RU" sz="2400" dirty="0" smtClean="0"/>
              <a:t> - психологическая подготовка ребенка к выполнению требований взрослого;</a:t>
            </a:r>
          </a:p>
          <a:p>
            <a:pPr algn="just"/>
            <a:r>
              <a:rPr lang="ru-RU" sz="2400" dirty="0" smtClean="0"/>
              <a:t> - образцовое поведение взрослого, участвующего в воспитании малыша, т.к. дети раннего возраста отличаются подражательностью и впечатлительностью.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ransition advTm="6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14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2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2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6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8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9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7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6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10600" cy="882650"/>
          </a:xfrm>
          <a:prstGeom prst="round2SameRect">
            <a:avLst>
              <a:gd name="adj1" fmla="val 0"/>
              <a:gd name="adj2" fmla="val 50000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215900" dist="38100" dir="5400000" algn="t" rotWithShape="0">
              <a:prstClr val="black">
                <a:alpha val="67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Известные исследователи раннего возраста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(интенсивно со второй половины ХХ века)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38" name="Текст 337"/>
          <p:cNvSpPr>
            <a:spLocks noGrp="1"/>
          </p:cNvSpPr>
          <p:nvPr>
            <p:ph type="body" idx="1"/>
          </p:nvPr>
        </p:nvSpPr>
        <p:spPr>
          <a:xfrm>
            <a:off x="714348" y="1571612"/>
            <a:ext cx="4290556" cy="639762"/>
          </a:xfrm>
        </p:spPr>
        <p:txBody>
          <a:bodyPr/>
          <a:lstStyle/>
          <a:p>
            <a:r>
              <a:rPr lang="ru-RU" u="sng" dirty="0" smtClean="0">
                <a:solidFill>
                  <a:srgbClr val="02621B"/>
                </a:solidFill>
              </a:rPr>
              <a:t>Зарубежные исследователи</a:t>
            </a:r>
            <a:endParaRPr lang="ru-RU" u="sng" dirty="0">
              <a:solidFill>
                <a:srgbClr val="02621B"/>
              </a:solidFill>
            </a:endParaRPr>
          </a:p>
        </p:txBody>
      </p:sp>
      <p:sp>
        <p:nvSpPr>
          <p:cNvPr id="339" name="Текст 338"/>
          <p:cNvSpPr>
            <a:spLocks noGrp="1"/>
          </p:cNvSpPr>
          <p:nvPr>
            <p:ph type="body" sz="half" idx="3"/>
          </p:nvPr>
        </p:nvSpPr>
        <p:spPr>
          <a:xfrm>
            <a:off x="4643438" y="1571612"/>
            <a:ext cx="4292241" cy="639762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02621B"/>
                </a:solidFill>
              </a:rPr>
              <a:t>Отечественные исследователи</a:t>
            </a:r>
            <a:endParaRPr lang="ru-RU" u="sng" dirty="0">
              <a:solidFill>
                <a:srgbClr val="02621B"/>
              </a:solidFill>
            </a:endParaRPr>
          </a:p>
        </p:txBody>
      </p:sp>
      <p:sp>
        <p:nvSpPr>
          <p:cNvPr id="341" name="Содержимое 339"/>
          <p:cNvSpPr>
            <a:spLocks noGrp="1"/>
          </p:cNvSpPr>
          <p:nvPr>
            <p:ph sz="quarter" idx="2"/>
          </p:nvPr>
        </p:nvSpPr>
        <p:spPr>
          <a:xfrm>
            <a:off x="142844" y="2214554"/>
            <a:ext cx="4286280" cy="3951288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rgbClr val="1020BC"/>
                </a:solidFill>
              </a:rPr>
              <a:t>А.Фрейд, </a:t>
            </a:r>
            <a:r>
              <a:rPr lang="ru-RU" sz="2200" dirty="0" err="1" smtClean="0">
                <a:solidFill>
                  <a:srgbClr val="1020BC"/>
                </a:solidFill>
              </a:rPr>
              <a:t>Дж.Данн</a:t>
            </a:r>
            <a:r>
              <a:rPr lang="ru-RU" sz="2200" dirty="0" smtClean="0">
                <a:solidFill>
                  <a:srgbClr val="1020BC"/>
                </a:solidFill>
              </a:rPr>
              <a:t>, </a:t>
            </a:r>
            <a:r>
              <a:rPr lang="ru-RU" sz="2200" dirty="0" err="1" smtClean="0">
                <a:solidFill>
                  <a:srgbClr val="1020BC"/>
                </a:solidFill>
              </a:rPr>
              <a:t>Спитц</a:t>
            </a:r>
            <a:r>
              <a:rPr lang="ru-RU" sz="2200" dirty="0" smtClean="0">
                <a:solidFill>
                  <a:srgbClr val="1020BC"/>
                </a:solidFill>
              </a:rPr>
              <a:t>, </a:t>
            </a:r>
            <a:r>
              <a:rPr lang="ru-RU" sz="2200" dirty="0" err="1" smtClean="0">
                <a:solidFill>
                  <a:srgbClr val="1020BC"/>
                </a:solidFill>
              </a:rPr>
              <a:t>Р.Сирс</a:t>
            </a:r>
            <a:r>
              <a:rPr lang="ru-RU" sz="2200" dirty="0" smtClean="0">
                <a:solidFill>
                  <a:srgbClr val="1020BC"/>
                </a:solidFill>
              </a:rPr>
              <a:t>, </a:t>
            </a:r>
            <a:r>
              <a:rPr lang="ru-RU" sz="2200" dirty="0" err="1" smtClean="0">
                <a:solidFill>
                  <a:srgbClr val="1020BC"/>
                </a:solidFill>
              </a:rPr>
              <a:t>Дж.Боулби</a:t>
            </a:r>
            <a:r>
              <a:rPr lang="ru-RU" sz="2200" dirty="0" smtClean="0">
                <a:solidFill>
                  <a:srgbClr val="1020BC"/>
                </a:solidFill>
              </a:rPr>
              <a:t>, Льюис, </a:t>
            </a:r>
            <a:r>
              <a:rPr lang="ru-RU" sz="2200" dirty="0" err="1" smtClean="0">
                <a:solidFill>
                  <a:srgbClr val="1020BC"/>
                </a:solidFill>
              </a:rPr>
              <a:t>Липпсит</a:t>
            </a:r>
            <a:r>
              <a:rPr lang="ru-RU" sz="2200" dirty="0" smtClean="0">
                <a:solidFill>
                  <a:srgbClr val="1020BC"/>
                </a:solidFill>
              </a:rPr>
              <a:t>, Бижу, </a:t>
            </a:r>
            <a:r>
              <a:rPr lang="ru-RU" sz="2200" dirty="0" err="1" smtClean="0">
                <a:solidFill>
                  <a:srgbClr val="1020BC"/>
                </a:solidFill>
              </a:rPr>
              <a:t>Баер</a:t>
            </a:r>
            <a:r>
              <a:rPr lang="ru-RU" sz="2200" dirty="0" smtClean="0">
                <a:solidFill>
                  <a:srgbClr val="1020BC"/>
                </a:solidFill>
              </a:rPr>
              <a:t>, </a:t>
            </a:r>
            <a:r>
              <a:rPr lang="ru-RU" sz="2200" dirty="0" err="1" smtClean="0">
                <a:solidFill>
                  <a:srgbClr val="1020BC"/>
                </a:solidFill>
              </a:rPr>
              <a:t>Р.Фанц</a:t>
            </a:r>
            <a:r>
              <a:rPr lang="ru-RU" sz="2200" dirty="0" smtClean="0">
                <a:solidFill>
                  <a:srgbClr val="1020BC"/>
                </a:solidFill>
              </a:rPr>
              <a:t>, Ж.Пиаже</a:t>
            </a:r>
          </a:p>
          <a:p>
            <a:pPr algn="just"/>
            <a:r>
              <a:rPr lang="ru-RU" sz="2200" dirty="0" smtClean="0">
                <a:solidFill>
                  <a:srgbClr val="1020BC"/>
                </a:solidFill>
              </a:rPr>
              <a:t>Младенец преимущественно рассматривается как природное, натуральное существо, которое со временем социализируется.</a:t>
            </a:r>
          </a:p>
          <a:p>
            <a:endParaRPr lang="ru-RU" dirty="0"/>
          </a:p>
        </p:txBody>
      </p:sp>
      <p:sp>
        <p:nvSpPr>
          <p:cNvPr id="340" name="Содержимое 339"/>
          <p:cNvSpPr>
            <a:spLocks noGrp="1"/>
          </p:cNvSpPr>
          <p:nvPr>
            <p:ph sz="quarter" idx="4"/>
          </p:nvPr>
        </p:nvSpPr>
        <p:spPr>
          <a:xfrm>
            <a:off x="4500562" y="2174874"/>
            <a:ext cx="4643437" cy="4826026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 smtClean="0">
                <a:solidFill>
                  <a:srgbClr val="1020BC"/>
                </a:solidFill>
              </a:rPr>
              <a:t>М. </a:t>
            </a:r>
            <a:r>
              <a:rPr lang="ru-RU" sz="3100" dirty="0" err="1" smtClean="0">
                <a:solidFill>
                  <a:srgbClr val="1020BC"/>
                </a:solidFill>
              </a:rPr>
              <a:t>И.Лисина</a:t>
            </a:r>
            <a:r>
              <a:rPr lang="ru-RU" sz="3100" dirty="0" smtClean="0">
                <a:solidFill>
                  <a:srgbClr val="1020BC"/>
                </a:solidFill>
              </a:rPr>
              <a:t>, </a:t>
            </a:r>
            <a:r>
              <a:rPr lang="ru-RU" sz="3100" dirty="0" err="1" smtClean="0">
                <a:solidFill>
                  <a:srgbClr val="1020BC"/>
                </a:solidFill>
              </a:rPr>
              <a:t>М.Ю.Кистяковская</a:t>
            </a:r>
            <a:r>
              <a:rPr lang="ru-RU" sz="3100" dirty="0" smtClean="0">
                <a:solidFill>
                  <a:srgbClr val="1020BC"/>
                </a:solidFill>
              </a:rPr>
              <a:t>, </a:t>
            </a:r>
            <a:r>
              <a:rPr lang="ru-RU" sz="3100" dirty="0" err="1" smtClean="0">
                <a:solidFill>
                  <a:srgbClr val="1020BC"/>
                </a:solidFill>
              </a:rPr>
              <a:t>Н.М.Аксарина</a:t>
            </a:r>
            <a:r>
              <a:rPr lang="ru-RU" sz="3100" dirty="0" smtClean="0">
                <a:solidFill>
                  <a:srgbClr val="1020BC"/>
                </a:solidFill>
              </a:rPr>
              <a:t>, </a:t>
            </a:r>
            <a:r>
              <a:rPr lang="ru-RU" sz="3100" dirty="0" err="1" smtClean="0">
                <a:solidFill>
                  <a:srgbClr val="1020BC"/>
                </a:solidFill>
              </a:rPr>
              <a:t>Н.М.Щелованов</a:t>
            </a:r>
            <a:r>
              <a:rPr lang="ru-RU" sz="3100" dirty="0" smtClean="0">
                <a:solidFill>
                  <a:srgbClr val="1020BC"/>
                </a:solidFill>
              </a:rPr>
              <a:t>, С.Ю.Мещерякова, Н.Н.Авдеева, Е.А.Сергиенко,</a:t>
            </a:r>
          </a:p>
          <a:p>
            <a:r>
              <a:rPr lang="ru-RU" sz="3100" dirty="0" err="1" smtClean="0">
                <a:solidFill>
                  <a:srgbClr val="1020BC"/>
                </a:solidFill>
              </a:rPr>
              <a:t>С.Выготского</a:t>
            </a:r>
            <a:r>
              <a:rPr lang="ru-RU" sz="3100" dirty="0" smtClean="0">
                <a:solidFill>
                  <a:srgbClr val="1020BC"/>
                </a:solidFill>
              </a:rPr>
              <a:t>, А.В.Запорожца, </a:t>
            </a:r>
            <a:r>
              <a:rPr lang="ru-RU" sz="3100" dirty="0" err="1" smtClean="0">
                <a:solidFill>
                  <a:srgbClr val="1020BC"/>
                </a:solidFill>
              </a:rPr>
              <a:t>А.Р.Лурия</a:t>
            </a:r>
            <a:r>
              <a:rPr lang="ru-RU" sz="3100" dirty="0" smtClean="0">
                <a:solidFill>
                  <a:srgbClr val="1020BC"/>
                </a:solidFill>
              </a:rPr>
              <a:t>, </a:t>
            </a:r>
            <a:r>
              <a:rPr lang="ru-RU" sz="3100" dirty="0" err="1" smtClean="0">
                <a:solidFill>
                  <a:srgbClr val="1020BC"/>
                </a:solidFill>
              </a:rPr>
              <a:t>Д.Б.Эльконина</a:t>
            </a:r>
            <a:r>
              <a:rPr lang="ru-RU" sz="3100" dirty="0" smtClean="0">
                <a:solidFill>
                  <a:srgbClr val="1020BC"/>
                </a:solidFill>
              </a:rPr>
              <a:t>, М.И.Лисиной, А.Г.Рузская, С.Л.Новоселова, </a:t>
            </a:r>
            <a:r>
              <a:rPr lang="ru-RU" sz="3100" dirty="0" err="1" smtClean="0">
                <a:solidFill>
                  <a:srgbClr val="1020BC"/>
                </a:solidFill>
              </a:rPr>
              <a:t>Л.Н.Галигузова</a:t>
            </a:r>
            <a:r>
              <a:rPr lang="ru-RU" sz="3100" dirty="0" smtClean="0">
                <a:solidFill>
                  <a:srgbClr val="1020BC"/>
                </a:solidFill>
              </a:rPr>
              <a:t> и </a:t>
            </a:r>
            <a:r>
              <a:rPr lang="ru-RU" sz="3100" dirty="0" err="1" smtClean="0">
                <a:solidFill>
                  <a:srgbClr val="1020BC"/>
                </a:solidFill>
              </a:rPr>
              <a:t>др</a:t>
            </a:r>
            <a:endParaRPr lang="ru-RU" sz="3100" dirty="0" smtClean="0">
              <a:solidFill>
                <a:srgbClr val="1020BC"/>
              </a:solidFill>
            </a:endParaRPr>
          </a:p>
          <a:p>
            <a:r>
              <a:rPr lang="ru-RU" sz="3100" dirty="0" smtClean="0">
                <a:solidFill>
                  <a:srgbClr val="1020BC"/>
                </a:solidFill>
              </a:rPr>
              <a:t>Младенец рассматривается как максимально социальное существо, живущее в уникальной социальной ситуации развития.</a:t>
            </a:r>
          </a:p>
          <a:p>
            <a:endParaRPr lang="ru-RU" dirty="0"/>
          </a:p>
        </p:txBody>
      </p:sp>
      <p:grpSp>
        <p:nvGrpSpPr>
          <p:cNvPr id="155" name="Группа 278"/>
          <p:cNvGrpSpPr/>
          <p:nvPr/>
        </p:nvGrpSpPr>
        <p:grpSpPr>
          <a:xfrm rot="988095">
            <a:off x="1343029" y="5845228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9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" name="Группа 279"/>
          <p:cNvGrpSpPr/>
          <p:nvPr/>
        </p:nvGrpSpPr>
        <p:grpSpPr>
          <a:xfrm rot="19137872">
            <a:off x="3343344" y="5760989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63694">
            <a:off x="-314395" y="736485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7983198" y="537380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1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2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8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Tm="7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13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2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6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8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7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5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05" name="Содержимое 30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младенчество от рождения до года</a:t>
            </a:r>
            <a:endParaRPr lang="ru-RU" dirty="0" smtClean="0"/>
          </a:p>
          <a:p>
            <a:r>
              <a:rPr lang="ru-RU" b="1" u="sng" dirty="0" smtClean="0"/>
              <a:t>Вид деятельности и общения</a:t>
            </a:r>
            <a:endParaRPr lang="ru-RU" u="sng" dirty="0" smtClean="0"/>
          </a:p>
          <a:p>
            <a:r>
              <a:rPr lang="ru-RU" b="1" dirty="0" smtClean="0"/>
              <a:t> </a:t>
            </a:r>
            <a:r>
              <a:rPr lang="ru-RU" i="1" dirty="0" smtClean="0"/>
              <a:t>эмоционально-непосредственное общение</a:t>
            </a:r>
            <a:endParaRPr lang="ru-RU" dirty="0" smtClean="0"/>
          </a:p>
          <a:p>
            <a:endParaRPr lang="ru-RU" dirty="0"/>
          </a:p>
        </p:txBody>
      </p:sp>
      <p:grpSp>
        <p:nvGrpSpPr>
          <p:cNvPr id="159" name="Группа 278"/>
          <p:cNvGrpSpPr/>
          <p:nvPr/>
        </p:nvGrpSpPr>
        <p:grpSpPr>
          <a:xfrm rot="988095">
            <a:off x="485773" y="1773262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Группа 279"/>
          <p:cNvGrpSpPr/>
          <p:nvPr/>
        </p:nvGrpSpPr>
        <p:grpSpPr>
          <a:xfrm rot="19137872">
            <a:off x="1343080" y="5618113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5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9"/>
          <p:cNvGrpSpPr/>
          <p:nvPr/>
        </p:nvGrpSpPr>
        <p:grpSpPr>
          <a:xfrm rot="834983">
            <a:off x="258221" y="4568112"/>
            <a:ext cx="1292074" cy="1117143"/>
            <a:chOff x="3533771" y="2640017"/>
            <a:chExt cx="1789109" cy="1289049"/>
          </a:xfrm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7145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7145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7145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7145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7632836" y="1823265"/>
            <a:ext cx="1314677" cy="1139768"/>
            <a:chOff x="3533771" y="2640017"/>
            <a:chExt cx="1789109" cy="1289049"/>
          </a:xfrm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41300" h="209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41300" h="209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41300" h="209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241300" h="209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8" name="Группа 329"/>
          <p:cNvGrpSpPr/>
          <p:nvPr/>
        </p:nvGrpSpPr>
        <p:grpSpPr>
          <a:xfrm>
            <a:off x="1857356" y="6215082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39" name="Скругленный прямоугольник 33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0" name="Скругленный прямоугольник 33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1" name="Полилиния 340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2" name="Полилиния 341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8" name="Скругленный прямоугольник 347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6" name="Полилиния 355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7" name="Полилиния 356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8" name="Группа 329"/>
          <p:cNvGrpSpPr/>
          <p:nvPr/>
        </p:nvGrpSpPr>
        <p:grpSpPr>
          <a:xfrm rot="16200000">
            <a:off x="6043727" y="6232211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59" name="Скругленный прямоугольник 35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Скругленный прямоугольник 35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Полилиния 360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Полилиния 361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Скругленный прямоугольник 36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4" name="Полилиния 363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5" name="Полилиния 364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6" name="Группа 329"/>
          <p:cNvGrpSpPr/>
          <p:nvPr/>
        </p:nvGrpSpPr>
        <p:grpSpPr>
          <a:xfrm rot="5400000">
            <a:off x="6611849" y="6235593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67" name="Скругленный прямоугольник 366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8" name="Скругленный прямоугольник 367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9" name="Полилиния 368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0" name="Полилиния 369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1" name="Скругленный прямоугольник 370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2" name="Полилиния 371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3" name="Полилиния 372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20" name="Рисунок 31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357694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4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2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76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7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1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40" name="Содержимое 339"/>
          <p:cNvSpPr>
            <a:spLocks noGrp="1"/>
          </p:cNvSpPr>
          <p:nvPr>
            <p:ph idx="1"/>
          </p:nvPr>
        </p:nvSpPr>
        <p:spPr>
          <a:xfrm>
            <a:off x="357158" y="2032000"/>
            <a:ext cx="8429651" cy="4826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ранний возраст 1-3 года</a:t>
            </a:r>
            <a:endParaRPr lang="ru-RU" dirty="0" smtClean="0"/>
          </a:p>
          <a:p>
            <a:r>
              <a:rPr lang="ru-RU" b="1" u="sng" dirty="0" smtClean="0"/>
              <a:t>Вид деятельности и общения</a:t>
            </a:r>
          </a:p>
          <a:p>
            <a:r>
              <a:rPr lang="ru-RU" i="1" dirty="0" err="1" smtClean="0"/>
              <a:t>предметно-манипулятивная</a:t>
            </a:r>
            <a:endParaRPr lang="ru-RU" i="1" dirty="0" smtClean="0"/>
          </a:p>
          <a:p>
            <a:pPr>
              <a:buNone/>
            </a:pPr>
            <a:r>
              <a:rPr lang="ru-RU" i="1" dirty="0" smtClean="0"/>
              <a:t> деятельность</a:t>
            </a:r>
            <a:endParaRPr lang="ru-RU" dirty="0" smtClean="0"/>
          </a:p>
          <a:p>
            <a:endParaRPr lang="ru-RU" dirty="0"/>
          </a:p>
        </p:txBody>
      </p:sp>
      <p:grpSp>
        <p:nvGrpSpPr>
          <p:cNvPr id="155" name="Группа 278"/>
          <p:cNvGrpSpPr/>
          <p:nvPr/>
        </p:nvGrpSpPr>
        <p:grpSpPr>
          <a:xfrm rot="988095">
            <a:off x="1343029" y="5845228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9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3" name="Группа 279"/>
          <p:cNvGrpSpPr/>
          <p:nvPr/>
        </p:nvGrpSpPr>
        <p:grpSpPr>
          <a:xfrm rot="19137872">
            <a:off x="3343344" y="5760989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9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8"/>
          <p:cNvGrpSpPr/>
          <p:nvPr/>
        </p:nvGrpSpPr>
        <p:grpSpPr>
          <a:xfrm rot="19808028">
            <a:off x="8054635" y="1108885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329"/>
          <p:cNvGrpSpPr/>
          <p:nvPr/>
        </p:nvGrpSpPr>
        <p:grpSpPr>
          <a:xfrm rot="1663694">
            <a:off x="-27531" y="639022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48" name="Рисунок 34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2214554"/>
            <a:ext cx="2643206" cy="2414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3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2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40" name="Содержимое 339"/>
          <p:cNvSpPr>
            <a:spLocks noGrp="1"/>
          </p:cNvSpPr>
          <p:nvPr>
            <p:ph idx="1"/>
          </p:nvPr>
        </p:nvSpPr>
        <p:spPr>
          <a:xfrm>
            <a:off x="142844" y="2032000"/>
            <a:ext cx="8429651" cy="4826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дошкольный возраст 3-7 лет</a:t>
            </a:r>
          </a:p>
          <a:p>
            <a:r>
              <a:rPr lang="ru-RU" b="1" u="sng" dirty="0" smtClean="0"/>
              <a:t>Вид деятельности и общения</a:t>
            </a:r>
            <a:endParaRPr lang="ru-RU" u="sng" dirty="0" smtClean="0"/>
          </a:p>
          <a:p>
            <a:r>
              <a:rPr lang="ru-RU" i="1" dirty="0" smtClean="0"/>
              <a:t>сюжетно-ролевая игра </a:t>
            </a:r>
          </a:p>
          <a:p>
            <a:pPr>
              <a:buNone/>
            </a:pPr>
            <a:r>
              <a:rPr lang="ru-RU" i="1" dirty="0" smtClean="0"/>
              <a:t>(сочетание игровой деятельности с общением имитируются определенную социальную ситуацию и характерные для нее формы поведения)</a:t>
            </a:r>
            <a:endParaRPr lang="ru-RU" dirty="0"/>
          </a:p>
        </p:txBody>
      </p:sp>
      <p:grpSp>
        <p:nvGrpSpPr>
          <p:cNvPr id="151" name="Группа 278"/>
          <p:cNvGrpSpPr/>
          <p:nvPr/>
        </p:nvGrpSpPr>
        <p:grpSpPr>
          <a:xfrm rot="988095">
            <a:off x="2200285" y="6345295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5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279"/>
          <p:cNvGrpSpPr/>
          <p:nvPr/>
        </p:nvGrpSpPr>
        <p:grpSpPr>
          <a:xfrm rot="19137872">
            <a:off x="4486351" y="2117652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8054635" y="1108885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63694">
            <a:off x="-27531" y="639022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22" name="Рисунок 321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2143116"/>
            <a:ext cx="3143272" cy="216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3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2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40" name="Содержимое 339"/>
          <p:cNvSpPr>
            <a:spLocks noGrp="1"/>
          </p:cNvSpPr>
          <p:nvPr>
            <p:ph idx="1"/>
          </p:nvPr>
        </p:nvSpPr>
        <p:spPr>
          <a:xfrm>
            <a:off x="142844" y="2032000"/>
            <a:ext cx="8429651" cy="4826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младший школьник 6-11 лет</a:t>
            </a:r>
          </a:p>
          <a:p>
            <a:r>
              <a:rPr lang="ru-RU" b="1" u="sng" dirty="0" smtClean="0"/>
              <a:t>Вид деятельности и общения</a:t>
            </a:r>
            <a:endParaRPr lang="ru-RU" u="sng" dirty="0" smtClean="0"/>
          </a:p>
          <a:p>
            <a:r>
              <a:rPr lang="ru-RU" i="1" dirty="0" smtClean="0"/>
              <a:t>учебно-познавательная деятельность</a:t>
            </a:r>
            <a:endParaRPr lang="ru-RU" dirty="0"/>
          </a:p>
        </p:txBody>
      </p:sp>
      <p:grpSp>
        <p:nvGrpSpPr>
          <p:cNvPr id="151" name="Группа 278"/>
          <p:cNvGrpSpPr/>
          <p:nvPr/>
        </p:nvGrpSpPr>
        <p:grpSpPr>
          <a:xfrm rot="988095">
            <a:off x="2200285" y="6345295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5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279"/>
          <p:cNvGrpSpPr/>
          <p:nvPr/>
        </p:nvGrpSpPr>
        <p:grpSpPr>
          <a:xfrm rot="19137872">
            <a:off x="4486351" y="2117652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8054635" y="1108885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63694">
            <a:off x="-27531" y="639022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8" name="Picture 4" descr="C:\Documents and Settings\Администратор\Рабочий стол\ранний\image303986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4357694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3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2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299"/>
          <p:cNvGrpSpPr/>
          <p:nvPr/>
        </p:nvGrpSpPr>
        <p:grpSpPr>
          <a:xfrm rot="7277832">
            <a:off x="5637848" y="3652305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40" name="Содержимое 339"/>
          <p:cNvSpPr>
            <a:spLocks noGrp="1"/>
          </p:cNvSpPr>
          <p:nvPr>
            <p:ph idx="1"/>
          </p:nvPr>
        </p:nvSpPr>
        <p:spPr>
          <a:xfrm>
            <a:off x="142844" y="1785926"/>
            <a:ext cx="8429651" cy="4826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подростковый возраст</a:t>
            </a:r>
          </a:p>
          <a:p>
            <a:pPr>
              <a:buNone/>
            </a:pPr>
            <a:r>
              <a:rPr lang="ru-RU" i="1" dirty="0" smtClean="0"/>
              <a:t> 11-15 лет</a:t>
            </a:r>
          </a:p>
          <a:p>
            <a:r>
              <a:rPr lang="ru-RU" b="1" u="sng" dirty="0" smtClean="0"/>
              <a:t>Вид деятельности и общения</a:t>
            </a:r>
            <a:endParaRPr lang="ru-RU" u="sng" dirty="0" smtClean="0"/>
          </a:p>
          <a:p>
            <a:r>
              <a:rPr lang="ru-RU" i="1" dirty="0" smtClean="0"/>
              <a:t>профессионально личное общение</a:t>
            </a:r>
          </a:p>
          <a:p>
            <a:r>
              <a:rPr lang="ru-RU" i="1" dirty="0" smtClean="0"/>
              <a:t>сочетание общения на личные темы и совместной групповой деятельности по интересам</a:t>
            </a:r>
            <a:endParaRPr lang="ru-RU" dirty="0"/>
          </a:p>
        </p:txBody>
      </p:sp>
      <p:grpSp>
        <p:nvGrpSpPr>
          <p:cNvPr id="151" name="Группа 278"/>
          <p:cNvGrpSpPr/>
          <p:nvPr/>
        </p:nvGrpSpPr>
        <p:grpSpPr>
          <a:xfrm rot="988095">
            <a:off x="2200285" y="6345295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5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279"/>
          <p:cNvGrpSpPr/>
          <p:nvPr/>
        </p:nvGrpSpPr>
        <p:grpSpPr>
          <a:xfrm rot="19137872">
            <a:off x="4486351" y="2117652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7840322" y="537382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63694">
            <a:off x="-27531" y="639022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1857364"/>
            <a:ext cx="2928958" cy="195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3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88833"/>
            </a:gs>
            <a:gs pos="39999">
              <a:srgbClr val="92D050"/>
            </a:gs>
            <a:gs pos="100000">
              <a:srgbClr val="FFFF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9"/>
          <p:cNvGrpSpPr/>
          <p:nvPr/>
        </p:nvGrpSpPr>
        <p:grpSpPr>
          <a:xfrm>
            <a:off x="4071934" y="5286388"/>
            <a:ext cx="216000" cy="216000"/>
            <a:chOff x="1059633" y="4631541"/>
            <a:chExt cx="311951" cy="314332"/>
          </a:xfrm>
        </p:grpSpPr>
        <p:sp>
          <p:nvSpPr>
            <p:cNvPr id="89" name="Овал 88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6" name="Полилиния 85"/>
          <p:cNvSpPr/>
          <p:nvPr/>
        </p:nvSpPr>
        <p:spPr>
          <a:xfrm rot="19618357">
            <a:off x="3090494" y="2753421"/>
            <a:ext cx="2090762" cy="5113141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2454247 w 2454247"/>
              <a:gd name="connsiteY0" fmla="*/ 5465379 h 5465379"/>
              <a:gd name="connsiteX1" fmla="*/ 814633 w 2454247"/>
              <a:gd name="connsiteY1" fmla="*/ 0 h 5465379"/>
              <a:gd name="connsiteX2" fmla="*/ 1552296 w 2454247"/>
              <a:gd name="connsiteY2" fmla="*/ 4985064 h 5465379"/>
              <a:gd name="connsiteX3" fmla="*/ 2454247 w 2454247"/>
              <a:gd name="connsiteY3" fmla="*/ 5465379 h 5465379"/>
              <a:gd name="connsiteX0" fmla="*/ 1819550 w 1819549"/>
              <a:gd name="connsiteY0" fmla="*/ 5113141 h 5113141"/>
              <a:gd name="connsiteX1" fmla="*/ 878961 w 1819549"/>
              <a:gd name="connsiteY1" fmla="*/ 0 h 5113141"/>
              <a:gd name="connsiteX2" fmla="*/ 1616624 w 1819549"/>
              <a:gd name="connsiteY2" fmla="*/ 4985064 h 5113141"/>
              <a:gd name="connsiteX3" fmla="*/ 1819550 w 1819549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222 w 1755222"/>
              <a:gd name="connsiteY0" fmla="*/ 5113141 h 5113141"/>
              <a:gd name="connsiteX1" fmla="*/ 814633 w 1755222"/>
              <a:gd name="connsiteY1" fmla="*/ 0 h 5113141"/>
              <a:gd name="connsiteX2" fmla="*/ 1552296 w 1755222"/>
              <a:gd name="connsiteY2" fmla="*/ 4985064 h 5113141"/>
              <a:gd name="connsiteX3" fmla="*/ 1755222 w 1755222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  <a:gd name="connsiteX0" fmla="*/ 1755932 w 1805883"/>
              <a:gd name="connsiteY0" fmla="*/ 5113141 h 5113141"/>
              <a:gd name="connsiteX1" fmla="*/ 815343 w 1805883"/>
              <a:gd name="connsiteY1" fmla="*/ 0 h 5113141"/>
              <a:gd name="connsiteX2" fmla="*/ 1553006 w 1805883"/>
              <a:gd name="connsiteY2" fmla="*/ 4985064 h 5113141"/>
              <a:gd name="connsiteX3" fmla="*/ 1755932 w 1805883"/>
              <a:gd name="connsiteY3" fmla="*/ 5113141 h 5113141"/>
              <a:gd name="connsiteX0" fmla="*/ 1755932 w 1755932"/>
              <a:gd name="connsiteY0" fmla="*/ 5113141 h 5113141"/>
              <a:gd name="connsiteX1" fmla="*/ 815343 w 1755932"/>
              <a:gd name="connsiteY1" fmla="*/ 0 h 5113141"/>
              <a:gd name="connsiteX2" fmla="*/ 1553006 w 1755932"/>
              <a:gd name="connsiteY2" fmla="*/ 4985064 h 5113141"/>
              <a:gd name="connsiteX3" fmla="*/ 1755932 w 1755932"/>
              <a:gd name="connsiteY3" fmla="*/ 5113141 h 511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932" h="5113141">
                <a:moveTo>
                  <a:pt x="1755932" y="5113141"/>
                </a:moveTo>
                <a:cubicBezTo>
                  <a:pt x="0" y="3027674"/>
                  <a:pt x="1516251" y="300543"/>
                  <a:pt x="815343" y="0"/>
                </a:cubicBezTo>
                <a:cubicBezTo>
                  <a:pt x="1624576" y="821184"/>
                  <a:pt x="710" y="3307093"/>
                  <a:pt x="1553006" y="4985064"/>
                </a:cubicBezTo>
                <a:lnTo>
                  <a:pt x="1755932" y="511314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5" name="Полилиния 84"/>
          <p:cNvSpPr/>
          <p:nvPr/>
        </p:nvSpPr>
        <p:spPr>
          <a:xfrm>
            <a:off x="6535204" y="1392621"/>
            <a:ext cx="1819550" cy="5465379"/>
          </a:xfrm>
          <a:custGeom>
            <a:avLst/>
            <a:gdLst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639614 w 1639614"/>
              <a:gd name="connsiteY0" fmla="*/ 5465379 h 5465379"/>
              <a:gd name="connsiteX1" fmla="*/ 0 w 1639614"/>
              <a:gd name="connsiteY1" fmla="*/ 0 h 5465379"/>
              <a:gd name="connsiteX2" fmla="*/ 1387365 w 1639614"/>
              <a:gd name="connsiteY2" fmla="*/ 5465379 h 5465379"/>
              <a:gd name="connsiteX3" fmla="*/ 1639614 w 1639614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81927 w 1981927"/>
              <a:gd name="connsiteY0" fmla="*/ 5465379 h 5465379"/>
              <a:gd name="connsiteX1" fmla="*/ 342313 w 1981927"/>
              <a:gd name="connsiteY1" fmla="*/ 0 h 5465379"/>
              <a:gd name="connsiteX2" fmla="*/ 1729678 w 1981927"/>
              <a:gd name="connsiteY2" fmla="*/ 5465379 h 5465379"/>
              <a:gd name="connsiteX3" fmla="*/ 1981927 w 1981927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2030566 w 2030566"/>
              <a:gd name="connsiteY0" fmla="*/ 5465379 h 5465379"/>
              <a:gd name="connsiteX1" fmla="*/ 390952 w 2030566"/>
              <a:gd name="connsiteY1" fmla="*/ 0 h 5465379"/>
              <a:gd name="connsiteX2" fmla="*/ 1778317 w 2030566"/>
              <a:gd name="connsiteY2" fmla="*/ 5465379 h 5465379"/>
              <a:gd name="connsiteX3" fmla="*/ 2030566 w 203056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905186 w 1905186"/>
              <a:gd name="connsiteY0" fmla="*/ 5465379 h 5465379"/>
              <a:gd name="connsiteX1" fmla="*/ 265572 w 1905186"/>
              <a:gd name="connsiteY1" fmla="*/ 0 h 5465379"/>
              <a:gd name="connsiteX2" fmla="*/ 1652937 w 1905186"/>
              <a:gd name="connsiteY2" fmla="*/ 5465379 h 5465379"/>
              <a:gd name="connsiteX3" fmla="*/ 1905186 w 1905186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  <a:gd name="connsiteX0" fmla="*/ 1819550 w 1819550"/>
              <a:gd name="connsiteY0" fmla="*/ 5465379 h 5465379"/>
              <a:gd name="connsiteX1" fmla="*/ 179936 w 1819550"/>
              <a:gd name="connsiteY1" fmla="*/ 0 h 5465379"/>
              <a:gd name="connsiteX2" fmla="*/ 1567301 w 1819550"/>
              <a:gd name="connsiteY2" fmla="*/ 5465379 h 5465379"/>
              <a:gd name="connsiteX3" fmla="*/ 1819550 w 1819550"/>
              <a:gd name="connsiteY3" fmla="*/ 5465379 h 546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9550" h="5465379">
                <a:moveTo>
                  <a:pt x="1819550" y="5465379"/>
                </a:moveTo>
                <a:cubicBezTo>
                  <a:pt x="0" y="3487655"/>
                  <a:pt x="1046507" y="337878"/>
                  <a:pt x="179936" y="0"/>
                </a:cubicBezTo>
                <a:cubicBezTo>
                  <a:pt x="989169" y="821184"/>
                  <a:pt x="15005" y="3787408"/>
                  <a:pt x="1567301" y="5465379"/>
                </a:cubicBezTo>
                <a:lnTo>
                  <a:pt x="1819550" y="5465379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0" name="Полилиния 79"/>
          <p:cNvSpPr/>
          <p:nvPr/>
        </p:nvSpPr>
        <p:spPr>
          <a:xfrm>
            <a:off x="5695605" y="851338"/>
            <a:ext cx="3405676" cy="6001407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248699"/>
              <a:gd name="connsiteY0" fmla="*/ 5990896 h 6001407"/>
              <a:gd name="connsiteX1" fmla="*/ 589582 w 3248699"/>
              <a:gd name="connsiteY1" fmla="*/ 0 h 6001407"/>
              <a:gd name="connsiteX2" fmla="*/ 3248699 w 3248699"/>
              <a:gd name="connsiteY2" fmla="*/ 6001407 h 6001407"/>
              <a:gd name="connsiteX3" fmla="*/ 2796755 w 3248699"/>
              <a:gd name="connsiteY3" fmla="*/ 5990896 h 6001407"/>
              <a:gd name="connsiteX0" fmla="*/ 2796755 w 3405676"/>
              <a:gd name="connsiteY0" fmla="*/ 5990896 h 6001407"/>
              <a:gd name="connsiteX1" fmla="*/ 589582 w 3405676"/>
              <a:gd name="connsiteY1" fmla="*/ 0 h 6001407"/>
              <a:gd name="connsiteX2" fmla="*/ 3248699 w 3405676"/>
              <a:gd name="connsiteY2" fmla="*/ 6001407 h 6001407"/>
              <a:gd name="connsiteX3" fmla="*/ 2796755 w 3405676"/>
              <a:gd name="connsiteY3" fmla="*/ 5990896 h 600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5676" h="6001407">
                <a:moveTo>
                  <a:pt x="2796755" y="5990896"/>
                </a:moveTo>
                <a:cubicBezTo>
                  <a:pt x="3405676" y="3800630"/>
                  <a:pt x="0" y="2197979"/>
                  <a:pt x="589582" y="0"/>
                </a:cubicBezTo>
                <a:cubicBezTo>
                  <a:pt x="196958" y="2159442"/>
                  <a:pt x="3202637" y="3263233"/>
                  <a:pt x="3248699" y="6001407"/>
                </a:cubicBezTo>
                <a:lnTo>
                  <a:pt x="2796755" y="5990896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sp>
        <p:nvSpPr>
          <p:cNvPr id="81" name="Полилиния 80"/>
          <p:cNvSpPr/>
          <p:nvPr/>
        </p:nvSpPr>
        <p:spPr>
          <a:xfrm>
            <a:off x="2000200" y="2285329"/>
            <a:ext cx="4802289" cy="4572671"/>
          </a:xfrm>
          <a:custGeom>
            <a:avLst/>
            <a:gdLst>
              <a:gd name="connsiteX0" fmla="*/ 2207173 w 2659117"/>
              <a:gd name="connsiteY0" fmla="*/ 5990896 h 6001407"/>
              <a:gd name="connsiteX1" fmla="*/ 0 w 2659117"/>
              <a:gd name="connsiteY1" fmla="*/ 0 h 6001407"/>
              <a:gd name="connsiteX2" fmla="*/ 2659117 w 2659117"/>
              <a:gd name="connsiteY2" fmla="*/ 6001407 h 6001407"/>
              <a:gd name="connsiteX3" fmla="*/ 2207173 w 2659117"/>
              <a:gd name="connsiteY3" fmla="*/ 5990896 h 6001407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  <a:gd name="connsiteX0" fmla="*/ 4350345 w 4802289"/>
              <a:gd name="connsiteY0" fmla="*/ 4562160 h 4572671"/>
              <a:gd name="connsiteX1" fmla="*/ 0 w 4802289"/>
              <a:gd name="connsiteY1" fmla="*/ 0 h 4572671"/>
              <a:gd name="connsiteX2" fmla="*/ 4802289 w 4802289"/>
              <a:gd name="connsiteY2" fmla="*/ 4572671 h 4572671"/>
              <a:gd name="connsiteX3" fmla="*/ 4350345 w 4802289"/>
              <a:gd name="connsiteY3" fmla="*/ 4562160 h 457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02289" h="4572671">
                <a:moveTo>
                  <a:pt x="4350345" y="4562160"/>
                </a:moveTo>
                <a:cubicBezTo>
                  <a:pt x="4413881" y="2211438"/>
                  <a:pt x="692885" y="3475313"/>
                  <a:pt x="0" y="0"/>
                </a:cubicBezTo>
                <a:cubicBezTo>
                  <a:pt x="1360674" y="3445151"/>
                  <a:pt x="4355853" y="1724459"/>
                  <a:pt x="4802289" y="4572671"/>
                </a:cubicBezTo>
                <a:lnTo>
                  <a:pt x="4350345" y="456216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>
            <a:outerShdw blurRad="2667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algn="ctr" rotWithShape="0">
                  <a:schemeClr val="bg1"/>
                </a:outerShdw>
              </a:effectLst>
            </a:endParaRPr>
          </a:p>
        </p:txBody>
      </p:sp>
      <p:grpSp>
        <p:nvGrpSpPr>
          <p:cNvPr id="3" name="Группа 78"/>
          <p:cNvGrpSpPr/>
          <p:nvPr/>
        </p:nvGrpSpPr>
        <p:grpSpPr>
          <a:xfrm>
            <a:off x="3869393" y="3571876"/>
            <a:ext cx="5274607" cy="3563339"/>
            <a:chOff x="3381333" y="3241144"/>
            <a:chExt cx="5274607" cy="3563339"/>
          </a:xfrm>
          <a:effectLst>
            <a:outerShdw blurRad="304800" sx="102000" sy="102000" algn="ctr" rotWithShape="0">
              <a:srgbClr val="465723"/>
            </a:outerShdw>
          </a:effectLst>
        </p:grpSpPr>
        <p:sp>
          <p:nvSpPr>
            <p:cNvPr id="70" name="Полилиния 69"/>
            <p:cNvSpPr/>
            <p:nvPr/>
          </p:nvSpPr>
          <p:spPr>
            <a:xfrm>
              <a:off x="7626073" y="5500702"/>
              <a:ext cx="172643" cy="1169442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79" h="2667000">
                  <a:moveTo>
                    <a:pt x="17729" y="0"/>
                  </a:moveTo>
                  <a:cubicBezTo>
                    <a:pt x="121975" y="331258"/>
                    <a:pt x="0" y="873037"/>
                    <a:pt x="19315" y="1194770"/>
                  </a:cubicBezTo>
                  <a:cubicBezTo>
                    <a:pt x="38630" y="1516503"/>
                    <a:pt x="128055" y="1685028"/>
                    <a:pt x="133617" y="1930400"/>
                  </a:cubicBezTo>
                  <a:cubicBezTo>
                    <a:pt x="139179" y="2175772"/>
                    <a:pt x="52685" y="2667000"/>
                    <a:pt x="52685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олилиния 70"/>
            <p:cNvSpPr/>
            <p:nvPr/>
          </p:nvSpPr>
          <p:spPr>
            <a:xfrm>
              <a:off x="6732870" y="5214950"/>
              <a:ext cx="137152" cy="145519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олилиния 71"/>
            <p:cNvSpPr/>
            <p:nvPr/>
          </p:nvSpPr>
          <p:spPr>
            <a:xfrm rot="1140000">
              <a:off x="6318801" y="6152204"/>
              <a:ext cx="161742" cy="652279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олилиния 72"/>
            <p:cNvSpPr/>
            <p:nvPr/>
          </p:nvSpPr>
          <p:spPr>
            <a:xfrm rot="1646033" flipH="1">
              <a:off x="3730591" y="6021663"/>
              <a:ext cx="102867" cy="662007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5715008" y="4857760"/>
              <a:ext cx="104246" cy="1809744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олилиния 74"/>
            <p:cNvSpPr/>
            <p:nvPr/>
          </p:nvSpPr>
          <p:spPr>
            <a:xfrm>
              <a:off x="5344906" y="5715016"/>
              <a:ext cx="45719" cy="955128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246" h="2667000">
                  <a:moveTo>
                    <a:pt x="0" y="0"/>
                  </a:moveTo>
                  <a:cubicBezTo>
                    <a:pt x="104246" y="331258"/>
                    <a:pt x="65589" y="873037"/>
                    <a:pt x="72992" y="1194770"/>
                  </a:cubicBezTo>
                  <a:cubicBezTo>
                    <a:pt x="80395" y="1516503"/>
                    <a:pt x="50757" y="1685028"/>
                    <a:pt x="44418" y="1930400"/>
                  </a:cubicBezTo>
                  <a:cubicBezTo>
                    <a:pt x="38079" y="2175772"/>
                    <a:pt x="34956" y="2667000"/>
                    <a:pt x="34956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олилиния 76"/>
            <p:cNvSpPr/>
            <p:nvPr/>
          </p:nvSpPr>
          <p:spPr>
            <a:xfrm rot="20307381">
              <a:off x="4555533" y="5294789"/>
              <a:ext cx="211759" cy="1452271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  <a:gd name="connsiteX0" fmla="*/ 104744 w 208990"/>
                <a:gd name="connsiteY0" fmla="*/ 0 h 2667000"/>
                <a:gd name="connsiteX1" fmla="*/ 177800 w 208990"/>
                <a:gd name="connsiteY1" fmla="*/ 984250 h 2667000"/>
                <a:gd name="connsiteX2" fmla="*/ 6350 w 208990"/>
                <a:gd name="connsiteY2" fmla="*/ 1930400 h 2667000"/>
                <a:gd name="connsiteX3" fmla="*/ 139700 w 208990"/>
                <a:gd name="connsiteY3" fmla="*/ 2667000 h 2667000"/>
                <a:gd name="connsiteX0" fmla="*/ 103956 w 208202"/>
                <a:gd name="connsiteY0" fmla="*/ 0 h 2667000"/>
                <a:gd name="connsiteX1" fmla="*/ 105542 w 208202"/>
                <a:gd name="connsiteY1" fmla="*/ 984250 h 2667000"/>
                <a:gd name="connsiteX2" fmla="*/ 5562 w 208202"/>
                <a:gd name="connsiteY2" fmla="*/ 1930400 h 2667000"/>
                <a:gd name="connsiteX3" fmla="*/ 138912 w 208202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98425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17729 w 139179"/>
                <a:gd name="connsiteY0" fmla="*/ 0 h 2667000"/>
                <a:gd name="connsiteX1" fmla="*/ 19315 w 139179"/>
                <a:gd name="connsiteY1" fmla="*/ 1194770 h 2667000"/>
                <a:gd name="connsiteX2" fmla="*/ 133617 w 139179"/>
                <a:gd name="connsiteY2" fmla="*/ 1930400 h 2667000"/>
                <a:gd name="connsiteX3" fmla="*/ 52685 w 139179"/>
                <a:gd name="connsiteY3" fmla="*/ 2667000 h 2667000"/>
                <a:gd name="connsiteX0" fmla="*/ 0 w 122227"/>
                <a:gd name="connsiteY0" fmla="*/ 0 h 2667000"/>
                <a:gd name="connsiteX1" fmla="*/ 72992 w 122227"/>
                <a:gd name="connsiteY1" fmla="*/ 1194770 h 2667000"/>
                <a:gd name="connsiteX2" fmla="*/ 115888 w 122227"/>
                <a:gd name="connsiteY2" fmla="*/ 1930400 h 2667000"/>
                <a:gd name="connsiteX3" fmla="*/ 34956 w 122227"/>
                <a:gd name="connsiteY3" fmla="*/ 2667000 h 2667000"/>
                <a:gd name="connsiteX0" fmla="*/ 0 w 104246"/>
                <a:gd name="connsiteY0" fmla="*/ 0 h 2667000"/>
                <a:gd name="connsiteX1" fmla="*/ 72992 w 104246"/>
                <a:gd name="connsiteY1" fmla="*/ 1194770 h 2667000"/>
                <a:gd name="connsiteX2" fmla="*/ 44418 w 104246"/>
                <a:gd name="connsiteY2" fmla="*/ 1930400 h 2667000"/>
                <a:gd name="connsiteX3" fmla="*/ 34956 w 104246"/>
                <a:gd name="connsiteY3" fmla="*/ 2667000 h 2667000"/>
                <a:gd name="connsiteX0" fmla="*/ 0 w 104246"/>
                <a:gd name="connsiteY0" fmla="*/ 0 h 2728114"/>
                <a:gd name="connsiteX1" fmla="*/ 39692 w 104246"/>
                <a:gd name="connsiteY1" fmla="*/ 1255884 h 2728114"/>
                <a:gd name="connsiteX2" fmla="*/ 11118 w 104246"/>
                <a:gd name="connsiteY2" fmla="*/ 1991514 h 2728114"/>
                <a:gd name="connsiteX3" fmla="*/ 1656 w 104246"/>
                <a:gd name="connsiteY3" fmla="*/ 2728114 h 2728114"/>
                <a:gd name="connsiteX0" fmla="*/ 19489 w 123735"/>
                <a:gd name="connsiteY0" fmla="*/ 0 h 2728114"/>
                <a:gd name="connsiteX1" fmla="*/ 1853 w 123735"/>
                <a:gd name="connsiteY1" fmla="*/ 1482780 h 2728114"/>
                <a:gd name="connsiteX2" fmla="*/ 30607 w 123735"/>
                <a:gd name="connsiteY2" fmla="*/ 1991514 h 2728114"/>
                <a:gd name="connsiteX3" fmla="*/ 21145 w 123735"/>
                <a:gd name="connsiteY3" fmla="*/ 2728114 h 27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35" h="2728114">
                  <a:moveTo>
                    <a:pt x="19489" y="0"/>
                  </a:moveTo>
                  <a:cubicBezTo>
                    <a:pt x="123735" y="331258"/>
                    <a:pt x="0" y="1150861"/>
                    <a:pt x="1853" y="1482780"/>
                  </a:cubicBezTo>
                  <a:cubicBezTo>
                    <a:pt x="3706" y="1814699"/>
                    <a:pt x="27392" y="1783958"/>
                    <a:pt x="30607" y="1991514"/>
                  </a:cubicBezTo>
                  <a:cubicBezTo>
                    <a:pt x="33822" y="2199070"/>
                    <a:pt x="21145" y="2728114"/>
                    <a:pt x="21145" y="2728114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7969250" y="4038600"/>
              <a:ext cx="223308" cy="2667000"/>
            </a:xfrm>
            <a:custGeom>
              <a:avLst/>
              <a:gdLst>
                <a:gd name="connsiteX0" fmla="*/ 0 w 223308"/>
                <a:gd name="connsiteY0" fmla="*/ 0 h 2667000"/>
                <a:gd name="connsiteX1" fmla="*/ 215900 w 223308"/>
                <a:gd name="connsiteY1" fmla="*/ 984250 h 2667000"/>
                <a:gd name="connsiteX2" fmla="*/ 44450 w 223308"/>
                <a:gd name="connsiteY2" fmla="*/ 1930400 h 2667000"/>
                <a:gd name="connsiteX3" fmla="*/ 177800 w 223308"/>
                <a:gd name="connsiteY3" fmla="*/ 2667000 h 26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308" h="2667000">
                  <a:moveTo>
                    <a:pt x="0" y="0"/>
                  </a:moveTo>
                  <a:cubicBezTo>
                    <a:pt x="104246" y="331258"/>
                    <a:pt x="208492" y="662517"/>
                    <a:pt x="215900" y="984250"/>
                  </a:cubicBezTo>
                  <a:cubicBezTo>
                    <a:pt x="223308" y="1305983"/>
                    <a:pt x="50800" y="1649942"/>
                    <a:pt x="44450" y="1930400"/>
                  </a:cubicBezTo>
                  <a:cubicBezTo>
                    <a:pt x="38100" y="2210858"/>
                    <a:pt x="177800" y="2667000"/>
                    <a:pt x="177800" y="2667000"/>
                  </a:cubicBezTo>
                </a:path>
              </a:pathLst>
            </a:custGeom>
            <a:ln w="82550">
              <a:gradFill>
                <a:gsLst>
                  <a:gs pos="0">
                    <a:schemeClr val="accent3">
                      <a:lumMod val="50000"/>
                    </a:schemeClr>
                  </a:gs>
                  <a:gs pos="10000">
                    <a:srgbClr val="9CB86E"/>
                  </a:gs>
                  <a:gs pos="78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headEnd type="oval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12"/>
            <p:cNvGrpSpPr/>
            <p:nvPr/>
          </p:nvGrpSpPr>
          <p:grpSpPr>
            <a:xfrm>
              <a:off x="7229335" y="3241144"/>
              <a:ext cx="1426605" cy="1374252"/>
              <a:chOff x="7229335" y="3241144"/>
              <a:chExt cx="1426605" cy="1374252"/>
            </a:xfrm>
          </p:grpSpPr>
          <p:sp>
            <p:nvSpPr>
              <p:cNvPr id="5" name="Полилиния 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олилиния 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олилиния 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олилиния 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Овал 1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3" name="Группа 13"/>
            <p:cNvGrpSpPr/>
            <p:nvPr/>
          </p:nvGrpSpPr>
          <p:grpSpPr>
            <a:xfrm>
              <a:off x="6946798" y="4786322"/>
              <a:ext cx="1399893" cy="1374251"/>
              <a:chOff x="7246679" y="3241144"/>
              <a:chExt cx="1399893" cy="1374251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7868154" y="3241144"/>
                <a:ext cx="432751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 rot="18431701">
                <a:off x="7466674" y="3421732"/>
                <a:ext cx="51994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 rot="3954144">
                <a:off x="8109920" y="3584522"/>
                <a:ext cx="466349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 rot="14391238">
                <a:off x="7291639" y="3670818"/>
                <a:ext cx="51703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 rot="10800000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4" name="Группа 21"/>
            <p:cNvGrpSpPr/>
            <p:nvPr/>
          </p:nvGrpSpPr>
          <p:grpSpPr>
            <a:xfrm>
              <a:off x="6072198" y="4572008"/>
              <a:ext cx="1285884" cy="1231376"/>
              <a:chOff x="7229335" y="3241144"/>
              <a:chExt cx="1426605" cy="1374252"/>
            </a:xfrm>
          </p:grpSpPr>
          <p:sp>
            <p:nvSpPr>
              <p:cNvPr id="23" name="Полилиния 2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олилиния 2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олилиния 2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олилиния 2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олилиния 2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9"/>
            <p:cNvGrpSpPr/>
            <p:nvPr/>
          </p:nvGrpSpPr>
          <p:grpSpPr>
            <a:xfrm rot="1237778">
              <a:off x="5931259" y="5585426"/>
              <a:ext cx="1071570" cy="1017062"/>
              <a:chOff x="7229335" y="3241144"/>
              <a:chExt cx="1426605" cy="1374252"/>
            </a:xfrm>
          </p:grpSpPr>
          <p:sp>
            <p:nvSpPr>
              <p:cNvPr id="31" name="Полилиния 30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олилиния 31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0" name="Группа 37"/>
            <p:cNvGrpSpPr/>
            <p:nvPr/>
          </p:nvGrpSpPr>
          <p:grpSpPr>
            <a:xfrm rot="565644">
              <a:off x="4915402" y="4143380"/>
              <a:ext cx="1431024" cy="1374251"/>
              <a:chOff x="7215547" y="3241144"/>
              <a:chExt cx="1431024" cy="1374251"/>
            </a:xfrm>
          </p:grpSpPr>
          <p:sp>
            <p:nvSpPr>
              <p:cNvPr id="39" name="Полилиния 38"/>
              <p:cNvSpPr/>
              <p:nvPr/>
            </p:nvSpPr>
            <p:spPr>
              <a:xfrm>
                <a:off x="7872277" y="3241144"/>
                <a:ext cx="50006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 rot="18431701">
                <a:off x="7509576" y="3393093"/>
                <a:ext cx="457278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 rot="3954144">
                <a:off x="8109920" y="3584521"/>
                <a:ext cx="466348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 rot="13913088">
                <a:off x="7238460" y="3674803"/>
                <a:ext cx="56113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олилиния 42"/>
              <p:cNvSpPr/>
              <p:nvPr/>
            </p:nvSpPr>
            <p:spPr>
              <a:xfrm rot="11035047">
                <a:off x="7494607" y="4008440"/>
                <a:ext cx="520546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4" name="Полилиния 43"/>
              <p:cNvSpPr/>
              <p:nvPr/>
            </p:nvSpPr>
            <p:spPr>
              <a:xfrm rot="7534122">
                <a:off x="7918381" y="3950790"/>
                <a:ext cx="513810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8" name="Группа 45"/>
            <p:cNvGrpSpPr/>
            <p:nvPr/>
          </p:nvGrpSpPr>
          <p:grpSpPr>
            <a:xfrm>
              <a:off x="4639743" y="5072074"/>
              <a:ext cx="1312970" cy="1357321"/>
              <a:chOff x="7135565" y="3156507"/>
              <a:chExt cx="1638738" cy="1608104"/>
            </a:xfrm>
          </p:grpSpPr>
          <p:sp>
            <p:nvSpPr>
              <p:cNvPr id="47" name="Полилиния 46"/>
              <p:cNvSpPr/>
              <p:nvPr/>
            </p:nvSpPr>
            <p:spPr>
              <a:xfrm>
                <a:off x="7868156" y="3156507"/>
                <a:ext cx="512233" cy="691593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олилиния 47"/>
              <p:cNvSpPr/>
              <p:nvPr/>
            </p:nvSpPr>
            <p:spPr>
              <a:xfrm rot="18431701">
                <a:off x="7414159" y="3328516"/>
                <a:ext cx="563830" cy="586864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Полилиния 48"/>
              <p:cNvSpPr/>
              <p:nvPr/>
            </p:nvSpPr>
            <p:spPr>
              <a:xfrm rot="3954144">
                <a:off x="8152833" y="3519607"/>
                <a:ext cx="512232" cy="730709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0" name="Полилиния 49"/>
              <p:cNvSpPr/>
              <p:nvPr/>
            </p:nvSpPr>
            <p:spPr>
              <a:xfrm rot="13913088">
                <a:off x="7188619" y="3670647"/>
                <a:ext cx="605807" cy="711916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олилиния 50"/>
              <p:cNvSpPr/>
              <p:nvPr/>
            </p:nvSpPr>
            <p:spPr>
              <a:xfrm rot="10800000">
                <a:off x="7494607" y="4008439"/>
                <a:ext cx="571504" cy="756172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Полилиния 51"/>
              <p:cNvSpPr/>
              <p:nvPr/>
            </p:nvSpPr>
            <p:spPr>
              <a:xfrm rot="7534122">
                <a:off x="7925987" y="3945417"/>
                <a:ext cx="555132" cy="706011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Овал 52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6" name="Группа 53"/>
            <p:cNvGrpSpPr/>
            <p:nvPr/>
          </p:nvGrpSpPr>
          <p:grpSpPr>
            <a:xfrm rot="20134580">
              <a:off x="3805629" y="4819477"/>
              <a:ext cx="1071570" cy="1017062"/>
              <a:chOff x="7229335" y="3241144"/>
              <a:chExt cx="1426605" cy="1374252"/>
            </a:xfrm>
          </p:grpSpPr>
          <p:sp>
            <p:nvSpPr>
              <p:cNvPr id="55" name="Полилиния 54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олилиния 55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Полилиния 56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олилиния 57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Полилиния 58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Полилиния 59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4" name="Группа 61"/>
            <p:cNvGrpSpPr/>
            <p:nvPr/>
          </p:nvGrpSpPr>
          <p:grpSpPr>
            <a:xfrm rot="1423111">
              <a:off x="3381333" y="5587876"/>
              <a:ext cx="1007046" cy="1040098"/>
              <a:chOff x="7229335" y="3241144"/>
              <a:chExt cx="1426605" cy="1374252"/>
            </a:xfrm>
          </p:grpSpPr>
          <p:sp>
            <p:nvSpPr>
              <p:cNvPr id="63" name="Полилиния 62"/>
              <p:cNvSpPr/>
              <p:nvPr/>
            </p:nvSpPr>
            <p:spPr>
              <a:xfrm>
                <a:off x="7868154" y="324114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олилиния 63"/>
              <p:cNvSpPr/>
              <p:nvPr/>
            </p:nvSpPr>
            <p:spPr>
              <a:xfrm rot="18431701">
                <a:off x="7450626" y="3400569"/>
                <a:ext cx="563830" cy="495300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94988 w 531526"/>
                  <a:gd name="connsiteY0" fmla="*/ 469900 h 495300"/>
                  <a:gd name="connsiteX1" fmla="*/ 279138 w 531526"/>
                  <a:gd name="connsiteY1" fmla="*/ 0 h 495300"/>
                  <a:gd name="connsiteX2" fmla="*/ 202938 w 531526"/>
                  <a:gd name="connsiteY2" fmla="*/ 495300 h 495300"/>
                  <a:gd name="connsiteX3" fmla="*/ 94988 w 531526"/>
                  <a:gd name="connsiteY3" fmla="*/ 469900 h 495300"/>
                  <a:gd name="connsiteX0" fmla="*/ 177653 w 614191"/>
                  <a:gd name="connsiteY0" fmla="*/ 469900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77653 w 614191"/>
                  <a:gd name="connsiteY3" fmla="*/ 469900 h 495300"/>
                  <a:gd name="connsiteX0" fmla="*/ 118852 w 614191"/>
                  <a:gd name="connsiteY0" fmla="*/ 459114 h 495300"/>
                  <a:gd name="connsiteX1" fmla="*/ 361803 w 614191"/>
                  <a:gd name="connsiteY1" fmla="*/ 0 h 495300"/>
                  <a:gd name="connsiteX2" fmla="*/ 285603 w 614191"/>
                  <a:gd name="connsiteY2" fmla="*/ 495300 h 495300"/>
                  <a:gd name="connsiteX3" fmla="*/ 118852 w 614191"/>
                  <a:gd name="connsiteY3" fmla="*/ 459114 h 495300"/>
                  <a:gd name="connsiteX0" fmla="*/ 118852 w 563830"/>
                  <a:gd name="connsiteY0" fmla="*/ 459114 h 495300"/>
                  <a:gd name="connsiteX1" fmla="*/ 361803 w 563830"/>
                  <a:gd name="connsiteY1" fmla="*/ 0 h 495300"/>
                  <a:gd name="connsiteX2" fmla="*/ 285603 w 563830"/>
                  <a:gd name="connsiteY2" fmla="*/ 495300 h 495300"/>
                  <a:gd name="connsiteX3" fmla="*/ 118852 w 563830"/>
                  <a:gd name="connsiteY3" fmla="*/ 45911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830" h="495300">
                    <a:moveTo>
                      <a:pt x="118852" y="459114"/>
                    </a:moveTo>
                    <a:cubicBezTo>
                      <a:pt x="84961" y="335817"/>
                      <a:pt x="0" y="21597"/>
                      <a:pt x="361803" y="0"/>
                    </a:cubicBezTo>
                    <a:cubicBezTo>
                      <a:pt x="563830" y="158961"/>
                      <a:pt x="360191" y="400048"/>
                      <a:pt x="285603" y="495300"/>
                    </a:cubicBezTo>
                    <a:lnTo>
                      <a:pt x="118852" y="45911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Полилиния 64"/>
              <p:cNvSpPr/>
              <p:nvPr/>
            </p:nvSpPr>
            <p:spPr>
              <a:xfrm rot="3954144">
                <a:off x="8096346" y="3605464"/>
                <a:ext cx="512233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олилиния 65"/>
              <p:cNvSpPr/>
              <p:nvPr/>
            </p:nvSpPr>
            <p:spPr>
              <a:xfrm rot="13913088">
                <a:off x="7229909" y="3692379"/>
                <a:ext cx="605807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Полилиния 66"/>
              <p:cNvSpPr/>
              <p:nvPr/>
            </p:nvSpPr>
            <p:spPr>
              <a:xfrm rot="10800000">
                <a:off x="7494607" y="4008441"/>
                <a:ext cx="571504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 rot="7534122">
                <a:off x="7885702" y="3967597"/>
                <a:ext cx="555132" cy="606955"/>
              </a:xfrm>
              <a:custGeom>
                <a:avLst/>
                <a:gdLst>
                  <a:gd name="connsiteX0" fmla="*/ 0 w 184150"/>
                  <a:gd name="connsiteY0" fmla="*/ 469900 h 495300"/>
                  <a:gd name="connsiteX1" fmla="*/ 184150 w 184150"/>
                  <a:gd name="connsiteY1" fmla="*/ 0 h 495300"/>
                  <a:gd name="connsiteX2" fmla="*/ 107950 w 184150"/>
                  <a:gd name="connsiteY2" fmla="*/ 495300 h 495300"/>
                  <a:gd name="connsiteX3" fmla="*/ 0 w 184150"/>
                  <a:gd name="connsiteY3" fmla="*/ 469900 h 495300"/>
                  <a:gd name="connsiteX0" fmla="*/ 75695 w 259845"/>
                  <a:gd name="connsiteY0" fmla="*/ 581555 h 606955"/>
                  <a:gd name="connsiteX1" fmla="*/ 259845 w 259845"/>
                  <a:gd name="connsiteY1" fmla="*/ 111655 h 606955"/>
                  <a:gd name="connsiteX2" fmla="*/ 183645 w 259845"/>
                  <a:gd name="connsiteY2" fmla="*/ 606955 h 606955"/>
                  <a:gd name="connsiteX3" fmla="*/ 75695 w 259845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  <a:gd name="connsiteX0" fmla="*/ 75695 w 512233"/>
                  <a:gd name="connsiteY0" fmla="*/ 581555 h 606955"/>
                  <a:gd name="connsiteX1" fmla="*/ 259845 w 512233"/>
                  <a:gd name="connsiteY1" fmla="*/ 111655 h 606955"/>
                  <a:gd name="connsiteX2" fmla="*/ 183645 w 512233"/>
                  <a:gd name="connsiteY2" fmla="*/ 606955 h 606955"/>
                  <a:gd name="connsiteX3" fmla="*/ 75695 w 512233"/>
                  <a:gd name="connsiteY3" fmla="*/ 581555 h 606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233" h="606955">
                    <a:moveTo>
                      <a:pt x="75695" y="581555"/>
                    </a:moveTo>
                    <a:cubicBezTo>
                      <a:pt x="41804" y="458258"/>
                      <a:pt x="0" y="0"/>
                      <a:pt x="259845" y="111655"/>
                    </a:cubicBezTo>
                    <a:cubicBezTo>
                      <a:pt x="512233" y="237067"/>
                      <a:pt x="258233" y="511703"/>
                      <a:pt x="183645" y="606955"/>
                    </a:cubicBezTo>
                    <a:lnTo>
                      <a:pt x="75695" y="58155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 prstMaterial="metal">
                <a:bevelT w="196850" h="444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Овал 68"/>
              <p:cNvSpPr/>
              <p:nvPr/>
            </p:nvSpPr>
            <p:spPr>
              <a:xfrm>
                <a:off x="7786710" y="3786190"/>
                <a:ext cx="324000" cy="324000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1600" h="31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62" name="Группа 90"/>
          <p:cNvGrpSpPr/>
          <p:nvPr/>
        </p:nvGrpSpPr>
        <p:grpSpPr>
          <a:xfrm>
            <a:off x="3000364" y="3571876"/>
            <a:ext cx="311951" cy="314332"/>
            <a:chOff x="1059633" y="4631541"/>
            <a:chExt cx="311951" cy="314332"/>
          </a:xfrm>
        </p:grpSpPr>
        <p:sp>
          <p:nvSpPr>
            <p:cNvPr id="92" name="Овал 9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94"/>
          <p:cNvGrpSpPr/>
          <p:nvPr/>
        </p:nvGrpSpPr>
        <p:grpSpPr>
          <a:xfrm>
            <a:off x="2285984" y="2714620"/>
            <a:ext cx="252000" cy="252000"/>
            <a:chOff x="1059633" y="4631541"/>
            <a:chExt cx="311951" cy="314332"/>
          </a:xfrm>
        </p:grpSpPr>
        <p:sp>
          <p:nvSpPr>
            <p:cNvPr id="96" name="Овал 9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Группа 98"/>
          <p:cNvGrpSpPr/>
          <p:nvPr/>
        </p:nvGrpSpPr>
        <p:grpSpPr>
          <a:xfrm>
            <a:off x="6929454" y="3643314"/>
            <a:ext cx="288000" cy="288000"/>
            <a:chOff x="1059633" y="4631541"/>
            <a:chExt cx="311951" cy="314332"/>
          </a:xfrm>
        </p:grpSpPr>
        <p:sp>
          <p:nvSpPr>
            <p:cNvPr id="100" name="Овал 9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9" name="Группа 102"/>
          <p:cNvGrpSpPr/>
          <p:nvPr/>
        </p:nvGrpSpPr>
        <p:grpSpPr>
          <a:xfrm>
            <a:off x="7215206" y="3071810"/>
            <a:ext cx="180000" cy="180000"/>
            <a:chOff x="1059633" y="4631541"/>
            <a:chExt cx="311951" cy="314332"/>
          </a:xfrm>
        </p:grpSpPr>
        <p:sp>
          <p:nvSpPr>
            <p:cNvPr id="104" name="Овал 10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" name="Группа 106"/>
          <p:cNvGrpSpPr/>
          <p:nvPr/>
        </p:nvGrpSpPr>
        <p:grpSpPr>
          <a:xfrm>
            <a:off x="6000760" y="1785926"/>
            <a:ext cx="311951" cy="314332"/>
            <a:chOff x="1059633" y="4631541"/>
            <a:chExt cx="311951" cy="314332"/>
          </a:xfrm>
        </p:grpSpPr>
        <p:sp>
          <p:nvSpPr>
            <p:cNvPr id="108" name="Овал 10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" name="Группа 110"/>
          <p:cNvGrpSpPr/>
          <p:nvPr/>
        </p:nvGrpSpPr>
        <p:grpSpPr>
          <a:xfrm>
            <a:off x="2285984" y="3643314"/>
            <a:ext cx="311951" cy="314332"/>
            <a:chOff x="1059633" y="4631541"/>
            <a:chExt cx="311951" cy="314332"/>
          </a:xfrm>
        </p:grpSpPr>
        <p:sp>
          <p:nvSpPr>
            <p:cNvPr id="112" name="Овал 11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114"/>
          <p:cNvGrpSpPr/>
          <p:nvPr/>
        </p:nvGrpSpPr>
        <p:grpSpPr>
          <a:xfrm>
            <a:off x="7572396" y="3571876"/>
            <a:ext cx="252000" cy="252000"/>
            <a:chOff x="1059633" y="4631541"/>
            <a:chExt cx="311951" cy="314332"/>
          </a:xfrm>
        </p:grpSpPr>
        <p:sp>
          <p:nvSpPr>
            <p:cNvPr id="116" name="Овал 11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0" name="Группа 118"/>
          <p:cNvGrpSpPr/>
          <p:nvPr/>
        </p:nvGrpSpPr>
        <p:grpSpPr>
          <a:xfrm>
            <a:off x="6572264" y="3071810"/>
            <a:ext cx="252000" cy="252000"/>
            <a:chOff x="1059633" y="4631541"/>
            <a:chExt cx="311951" cy="314332"/>
          </a:xfrm>
        </p:grpSpPr>
        <p:sp>
          <p:nvSpPr>
            <p:cNvPr id="120" name="Овал 11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Группа 122"/>
          <p:cNvGrpSpPr/>
          <p:nvPr/>
        </p:nvGrpSpPr>
        <p:grpSpPr>
          <a:xfrm>
            <a:off x="6715140" y="2357430"/>
            <a:ext cx="216000" cy="216000"/>
            <a:chOff x="1059633" y="4631541"/>
            <a:chExt cx="311951" cy="314332"/>
          </a:xfrm>
        </p:grpSpPr>
        <p:sp>
          <p:nvSpPr>
            <p:cNvPr id="124" name="Овал 12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5" name="Группа 126"/>
          <p:cNvGrpSpPr/>
          <p:nvPr/>
        </p:nvGrpSpPr>
        <p:grpSpPr>
          <a:xfrm>
            <a:off x="3428992" y="4643446"/>
            <a:ext cx="180000" cy="180000"/>
            <a:chOff x="1059633" y="4631541"/>
            <a:chExt cx="311951" cy="314332"/>
          </a:xfrm>
        </p:grpSpPr>
        <p:sp>
          <p:nvSpPr>
            <p:cNvPr id="128" name="Овал 12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9" name="Группа 130"/>
          <p:cNvGrpSpPr/>
          <p:nvPr/>
        </p:nvGrpSpPr>
        <p:grpSpPr>
          <a:xfrm>
            <a:off x="3929058" y="4714884"/>
            <a:ext cx="311951" cy="314332"/>
            <a:chOff x="1059633" y="4631541"/>
            <a:chExt cx="311951" cy="314332"/>
          </a:xfrm>
        </p:grpSpPr>
        <p:sp>
          <p:nvSpPr>
            <p:cNvPr id="132" name="Овал 13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Овал 13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Овал 13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" name="Группа 134"/>
          <p:cNvGrpSpPr/>
          <p:nvPr/>
        </p:nvGrpSpPr>
        <p:grpSpPr>
          <a:xfrm>
            <a:off x="4857752" y="4786322"/>
            <a:ext cx="311951" cy="314332"/>
            <a:chOff x="1059633" y="4631541"/>
            <a:chExt cx="311951" cy="314332"/>
          </a:xfrm>
        </p:grpSpPr>
        <p:sp>
          <p:nvSpPr>
            <p:cNvPr id="136" name="Овал 13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Овал 13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Овал 13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38"/>
          <p:cNvGrpSpPr/>
          <p:nvPr/>
        </p:nvGrpSpPr>
        <p:grpSpPr>
          <a:xfrm>
            <a:off x="7643834" y="6357958"/>
            <a:ext cx="311951" cy="314332"/>
            <a:chOff x="1059633" y="4631541"/>
            <a:chExt cx="311951" cy="314332"/>
          </a:xfrm>
        </p:grpSpPr>
        <p:sp>
          <p:nvSpPr>
            <p:cNvPr id="140" name="Овал 13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142"/>
          <p:cNvGrpSpPr/>
          <p:nvPr/>
        </p:nvGrpSpPr>
        <p:grpSpPr>
          <a:xfrm>
            <a:off x="5286380" y="6543668"/>
            <a:ext cx="311951" cy="314332"/>
            <a:chOff x="1059633" y="4631541"/>
            <a:chExt cx="311951" cy="314332"/>
          </a:xfrm>
        </p:grpSpPr>
        <p:sp>
          <p:nvSpPr>
            <p:cNvPr id="144" name="Овал 14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" name="Группа 146"/>
          <p:cNvGrpSpPr/>
          <p:nvPr/>
        </p:nvGrpSpPr>
        <p:grpSpPr>
          <a:xfrm>
            <a:off x="6286512" y="5857892"/>
            <a:ext cx="311951" cy="314332"/>
            <a:chOff x="1059633" y="4631541"/>
            <a:chExt cx="311951" cy="314332"/>
          </a:xfrm>
        </p:grpSpPr>
        <p:sp>
          <p:nvSpPr>
            <p:cNvPr id="148" name="Овал 14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Овал 14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Овал 14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Группа 150"/>
          <p:cNvGrpSpPr/>
          <p:nvPr/>
        </p:nvGrpSpPr>
        <p:grpSpPr>
          <a:xfrm>
            <a:off x="8072462" y="4929198"/>
            <a:ext cx="311951" cy="314332"/>
            <a:chOff x="1059633" y="4631541"/>
            <a:chExt cx="311951" cy="314332"/>
          </a:xfrm>
        </p:grpSpPr>
        <p:sp>
          <p:nvSpPr>
            <p:cNvPr id="152" name="Овал 151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Овал 152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Овал 153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" name="Группа 154"/>
          <p:cNvGrpSpPr/>
          <p:nvPr/>
        </p:nvGrpSpPr>
        <p:grpSpPr>
          <a:xfrm>
            <a:off x="7286644" y="4572008"/>
            <a:ext cx="288000" cy="288000"/>
            <a:chOff x="1059633" y="4631541"/>
            <a:chExt cx="311951" cy="314332"/>
          </a:xfrm>
        </p:grpSpPr>
        <p:sp>
          <p:nvSpPr>
            <p:cNvPr id="156" name="Овал 155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Овал 156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Овал 157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Группа 158"/>
          <p:cNvGrpSpPr/>
          <p:nvPr/>
        </p:nvGrpSpPr>
        <p:grpSpPr>
          <a:xfrm>
            <a:off x="8856000" y="6143644"/>
            <a:ext cx="288000" cy="288000"/>
            <a:chOff x="1059633" y="4631541"/>
            <a:chExt cx="311951" cy="314332"/>
          </a:xfrm>
        </p:grpSpPr>
        <p:sp>
          <p:nvSpPr>
            <p:cNvPr id="160" name="Овал 159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1" name="Овал 160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Группа 162"/>
          <p:cNvGrpSpPr/>
          <p:nvPr/>
        </p:nvGrpSpPr>
        <p:grpSpPr>
          <a:xfrm>
            <a:off x="6786578" y="1857364"/>
            <a:ext cx="180000" cy="180000"/>
            <a:chOff x="1059633" y="4631541"/>
            <a:chExt cx="311951" cy="314332"/>
          </a:xfrm>
        </p:grpSpPr>
        <p:sp>
          <p:nvSpPr>
            <p:cNvPr id="164" name="Овал 163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Овал 165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" name="Группа 166"/>
          <p:cNvGrpSpPr/>
          <p:nvPr/>
        </p:nvGrpSpPr>
        <p:grpSpPr>
          <a:xfrm>
            <a:off x="6858016" y="1428736"/>
            <a:ext cx="180000" cy="180000"/>
            <a:chOff x="1059633" y="4631541"/>
            <a:chExt cx="311951" cy="314332"/>
          </a:xfrm>
        </p:grpSpPr>
        <p:sp>
          <p:nvSpPr>
            <p:cNvPr id="168" name="Овал 167"/>
            <p:cNvSpPr/>
            <p:nvPr/>
          </p:nvSpPr>
          <p:spPr>
            <a:xfrm>
              <a:off x="1059633" y="4631541"/>
              <a:ext cx="311951" cy="314332"/>
            </a:xfrm>
            <a:prstGeom prst="ellipse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/>
            <p:cNvSpPr/>
            <p:nvPr/>
          </p:nvSpPr>
          <p:spPr>
            <a:xfrm>
              <a:off x="1107253" y="4676780"/>
              <a:ext cx="214314" cy="214314"/>
            </a:xfrm>
            <a:prstGeom prst="ellipse">
              <a:avLst/>
            </a:prstGeom>
            <a:solidFill>
              <a:schemeClr val="bg1">
                <a:alpha val="5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Овал 169"/>
            <p:cNvSpPr/>
            <p:nvPr/>
          </p:nvSpPr>
          <p:spPr>
            <a:xfrm>
              <a:off x="1142976" y="4714884"/>
              <a:ext cx="142876" cy="1428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9" name="Группа 257"/>
          <p:cNvGrpSpPr/>
          <p:nvPr/>
        </p:nvGrpSpPr>
        <p:grpSpPr>
          <a:xfrm>
            <a:off x="4064204" y="3691488"/>
            <a:ext cx="4397884" cy="3214711"/>
            <a:chOff x="4064204" y="3691488"/>
            <a:chExt cx="4397884" cy="3214711"/>
          </a:xfrm>
        </p:grpSpPr>
        <p:sp>
          <p:nvSpPr>
            <p:cNvPr id="171" name="4-конечная звезда 170"/>
            <p:cNvSpPr/>
            <p:nvPr/>
          </p:nvSpPr>
          <p:spPr>
            <a:xfrm rot="2715714">
              <a:off x="4405759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4-конечная звезда 171"/>
            <p:cNvSpPr/>
            <p:nvPr/>
          </p:nvSpPr>
          <p:spPr>
            <a:xfrm rot="2715714">
              <a:off x="4620073" y="5135884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4-конечная звезда 172"/>
            <p:cNvSpPr/>
            <p:nvPr/>
          </p:nvSpPr>
          <p:spPr>
            <a:xfrm rot="2715714">
              <a:off x="4762948" y="592170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4-конечная звезда 173"/>
            <p:cNvSpPr/>
            <p:nvPr/>
          </p:nvSpPr>
          <p:spPr>
            <a:xfrm rot="2715714">
              <a:off x="5405890" y="549307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4-конечная звезда 247"/>
            <p:cNvSpPr/>
            <p:nvPr/>
          </p:nvSpPr>
          <p:spPr>
            <a:xfrm rot="2715714">
              <a:off x="5834518" y="45643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4-конечная звезда 248"/>
            <p:cNvSpPr/>
            <p:nvPr/>
          </p:nvSpPr>
          <p:spPr>
            <a:xfrm rot="2715714">
              <a:off x="6834651" y="499300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4-конечная звезда 249"/>
            <p:cNvSpPr/>
            <p:nvPr/>
          </p:nvSpPr>
          <p:spPr>
            <a:xfrm rot="2715714">
              <a:off x="6977527" y="5993139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4-конечная звезда 250"/>
            <p:cNvSpPr/>
            <p:nvPr/>
          </p:nvSpPr>
          <p:spPr>
            <a:xfrm rot="2715714">
              <a:off x="7763346" y="527876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4-конечная звезда 251"/>
            <p:cNvSpPr/>
            <p:nvPr/>
          </p:nvSpPr>
          <p:spPr>
            <a:xfrm rot="2715714">
              <a:off x="8049097" y="3707123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4-конечная звезда 252"/>
            <p:cNvSpPr/>
            <p:nvPr/>
          </p:nvSpPr>
          <p:spPr>
            <a:xfrm rot="2715714">
              <a:off x="6691776" y="6636082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4-конечная звезда 253"/>
            <p:cNvSpPr/>
            <p:nvPr/>
          </p:nvSpPr>
          <p:spPr>
            <a:xfrm rot="2715714">
              <a:off x="5834519" y="6278891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4-конечная звезда 254"/>
            <p:cNvSpPr/>
            <p:nvPr/>
          </p:nvSpPr>
          <p:spPr>
            <a:xfrm rot="2715714">
              <a:off x="8191972" y="6064577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4-конечная звезда 255"/>
            <p:cNvSpPr/>
            <p:nvPr/>
          </p:nvSpPr>
          <p:spPr>
            <a:xfrm rot="2715714">
              <a:off x="7263279" y="5778826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4-конечная звезда 256"/>
            <p:cNvSpPr/>
            <p:nvPr/>
          </p:nvSpPr>
          <p:spPr>
            <a:xfrm rot="2715714">
              <a:off x="4048569" y="6636080"/>
              <a:ext cx="285752" cy="254481"/>
            </a:xfrm>
            <a:prstGeom prst="star4">
              <a:avLst>
                <a:gd name="adj" fmla="val 622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Группа 299"/>
          <p:cNvGrpSpPr/>
          <p:nvPr/>
        </p:nvGrpSpPr>
        <p:grpSpPr>
          <a:xfrm rot="7277832">
            <a:off x="6637981" y="3366554"/>
            <a:ext cx="997933" cy="547800"/>
            <a:chOff x="436951" y="5641059"/>
            <a:chExt cx="1097712" cy="547800"/>
          </a:xfrm>
        </p:grpSpPr>
        <p:sp>
          <p:nvSpPr>
            <p:cNvPr id="301" name="Полилиния 30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2" name="Полилиния 30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3" name="Полилиния 30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4" name="Полилиния 30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47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308" name="Овал 30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9" name="Овал 30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0" name="Овал 30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1" name="Овал 31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2" name="Овал 31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3" name="Овал 31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4" name="Овал 31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5" name="Овал 31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6" name="Овал 31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7" name="Овал 31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8" name="Овал 31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9" name="Овал 31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06" name="Овал 30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" name="Овал 30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4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571636"/>
          </a:xfrm>
          <a:prstGeom prst="round2SameRect">
            <a:avLst>
              <a:gd name="adj1" fmla="val 0"/>
              <a:gd name="adj2" fmla="val 33499"/>
            </a:avLst>
          </a:prstGeom>
          <a:gradFill flip="none" rotWithShape="1">
            <a:gsLst>
              <a:gs pos="0">
                <a:srgbClr val="BCF30D"/>
              </a:gs>
              <a:gs pos="64999">
                <a:srgbClr val="5BAD2D"/>
              </a:gs>
              <a:gs pos="100000">
                <a:srgbClr val="3A7525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 процессе возрастного развития выделяются следующие виды деятельности и общения: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40" name="Содержимое 339"/>
          <p:cNvSpPr>
            <a:spLocks noGrp="1"/>
          </p:cNvSpPr>
          <p:nvPr>
            <p:ph idx="1"/>
          </p:nvPr>
        </p:nvSpPr>
        <p:spPr>
          <a:xfrm>
            <a:off x="142844" y="1785926"/>
            <a:ext cx="8429651" cy="4826000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Возрастные периоды</a:t>
            </a:r>
          </a:p>
          <a:p>
            <a:r>
              <a:rPr lang="ru-RU" i="1" dirty="0" smtClean="0"/>
              <a:t>старший школьник 14-17 лет</a:t>
            </a:r>
          </a:p>
          <a:p>
            <a:r>
              <a:rPr lang="ru-RU" b="1" u="sng" dirty="0" smtClean="0"/>
              <a:t>Вид деятельности и общения</a:t>
            </a:r>
            <a:endParaRPr lang="ru-RU" u="sng" dirty="0" smtClean="0"/>
          </a:p>
          <a:p>
            <a:r>
              <a:rPr lang="ru-RU" i="1" dirty="0" smtClean="0"/>
              <a:t>морально-личностное общение</a:t>
            </a:r>
            <a:endParaRPr lang="ru-RU" dirty="0"/>
          </a:p>
        </p:txBody>
      </p:sp>
      <p:grpSp>
        <p:nvGrpSpPr>
          <p:cNvPr id="151" name="Группа 278"/>
          <p:cNvGrpSpPr/>
          <p:nvPr/>
        </p:nvGrpSpPr>
        <p:grpSpPr>
          <a:xfrm rot="988095">
            <a:off x="2200285" y="6345295"/>
            <a:ext cx="997933" cy="547800"/>
            <a:chOff x="436951" y="5641059"/>
            <a:chExt cx="1097712" cy="547800"/>
          </a:xfrm>
        </p:grpSpPr>
        <p:sp>
          <p:nvSpPr>
            <p:cNvPr id="273" name="Полилиния 272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Полилиния 273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Полилиния 274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6" name="Полилиния 275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5" name="Группа 270"/>
            <p:cNvGrpSpPr/>
            <p:nvPr/>
          </p:nvGrpSpPr>
          <p:grpSpPr>
            <a:xfrm rot="6409287">
              <a:off x="722586" y="5922491"/>
              <a:ext cx="464351" cy="68385"/>
              <a:chOff x="714348" y="5857885"/>
              <a:chExt cx="464351" cy="142883"/>
            </a:xfrm>
          </p:grpSpPr>
          <p:sp>
            <p:nvSpPr>
              <p:cNvPr id="259" name="Овал 258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0" name="Овал 259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1" name="Овал 260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2" name="Овал 261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3" name="Овал 262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4" name="Овал 263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5" name="Овал 264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6" name="Овал 265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7" name="Овал 266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8" name="Овал 267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9" name="Овал 268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0" name="Овал 269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7" name="Овал 276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8" name="Овал 277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9" name="Группа 279"/>
          <p:cNvGrpSpPr/>
          <p:nvPr/>
        </p:nvGrpSpPr>
        <p:grpSpPr>
          <a:xfrm rot="19137872">
            <a:off x="4486351" y="2117652"/>
            <a:ext cx="997933" cy="547800"/>
            <a:chOff x="436951" y="5641059"/>
            <a:chExt cx="1097712" cy="547800"/>
          </a:xfrm>
        </p:grpSpPr>
        <p:sp>
          <p:nvSpPr>
            <p:cNvPr id="281" name="Полилиния 280"/>
            <p:cNvSpPr/>
            <p:nvPr/>
          </p:nvSpPr>
          <p:spPr>
            <a:xfrm rot="21224982">
              <a:off x="979734" y="5759103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2" name="Полилиния 281"/>
            <p:cNvSpPr/>
            <p:nvPr/>
          </p:nvSpPr>
          <p:spPr>
            <a:xfrm rot="712339">
              <a:off x="936850" y="5913506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3" name="Полилиния 282"/>
            <p:cNvSpPr/>
            <p:nvPr/>
          </p:nvSpPr>
          <p:spPr>
            <a:xfrm rot="1902623" flipH="1">
              <a:off x="472491" y="5641059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4" name="Полилиния 283"/>
            <p:cNvSpPr/>
            <p:nvPr/>
          </p:nvSpPr>
          <p:spPr>
            <a:xfrm rot="9996320">
              <a:off x="436951" y="5848864"/>
              <a:ext cx="554929" cy="137302"/>
            </a:xfrm>
            <a:custGeom>
              <a:avLst/>
              <a:gdLst>
                <a:gd name="connsiteX0" fmla="*/ 23813 w 409575"/>
                <a:gd name="connsiteY0" fmla="*/ 0 h 130969"/>
                <a:gd name="connsiteX1" fmla="*/ 409575 w 409575"/>
                <a:gd name="connsiteY1" fmla="*/ 130969 h 130969"/>
                <a:gd name="connsiteX2" fmla="*/ 0 w 409575"/>
                <a:gd name="connsiteY2" fmla="*/ 85725 h 130969"/>
                <a:gd name="connsiteX3" fmla="*/ 23813 w 409575"/>
                <a:gd name="connsiteY3" fmla="*/ 0 h 130969"/>
                <a:gd name="connsiteX0" fmla="*/ 23845 w 409607"/>
                <a:gd name="connsiteY0" fmla="*/ 0 h 130969"/>
                <a:gd name="connsiteX1" fmla="*/ 409607 w 409607"/>
                <a:gd name="connsiteY1" fmla="*/ 130969 h 130969"/>
                <a:gd name="connsiteX2" fmla="*/ 0 w 409607"/>
                <a:gd name="connsiteY2" fmla="*/ 85725 h 130969"/>
                <a:gd name="connsiteX3" fmla="*/ 23845 w 409607"/>
                <a:gd name="connsiteY3" fmla="*/ 0 h 130969"/>
                <a:gd name="connsiteX0" fmla="*/ 23845 w 504881"/>
                <a:gd name="connsiteY0" fmla="*/ 0 h 130969"/>
                <a:gd name="connsiteX1" fmla="*/ 409607 w 504881"/>
                <a:gd name="connsiteY1" fmla="*/ 130969 h 130969"/>
                <a:gd name="connsiteX2" fmla="*/ 0 w 504881"/>
                <a:gd name="connsiteY2" fmla="*/ 85725 h 130969"/>
                <a:gd name="connsiteX3" fmla="*/ 23845 w 504881"/>
                <a:gd name="connsiteY3" fmla="*/ 0 h 130969"/>
                <a:gd name="connsiteX0" fmla="*/ 23845 w 626346"/>
                <a:gd name="connsiteY0" fmla="*/ 0 h 130969"/>
                <a:gd name="connsiteX1" fmla="*/ 409607 w 626346"/>
                <a:gd name="connsiteY1" fmla="*/ 130969 h 130969"/>
                <a:gd name="connsiteX2" fmla="*/ 0 w 626346"/>
                <a:gd name="connsiteY2" fmla="*/ 85725 h 130969"/>
                <a:gd name="connsiteX3" fmla="*/ 23845 w 626346"/>
                <a:gd name="connsiteY3" fmla="*/ 0 h 130969"/>
                <a:gd name="connsiteX0" fmla="*/ 23845 w 554929"/>
                <a:gd name="connsiteY0" fmla="*/ 0 h 130969"/>
                <a:gd name="connsiteX1" fmla="*/ 409607 w 554929"/>
                <a:gd name="connsiteY1" fmla="*/ 130969 h 130969"/>
                <a:gd name="connsiteX2" fmla="*/ 0 w 554929"/>
                <a:gd name="connsiteY2" fmla="*/ 85725 h 130969"/>
                <a:gd name="connsiteX3" fmla="*/ 23845 w 554929"/>
                <a:gd name="connsiteY3" fmla="*/ 0 h 130969"/>
                <a:gd name="connsiteX0" fmla="*/ 23845 w 554929"/>
                <a:gd name="connsiteY0" fmla="*/ 0 h 137302"/>
                <a:gd name="connsiteX1" fmla="*/ 409607 w 554929"/>
                <a:gd name="connsiteY1" fmla="*/ 130969 h 137302"/>
                <a:gd name="connsiteX2" fmla="*/ 0 w 554929"/>
                <a:gd name="connsiteY2" fmla="*/ 85725 h 137302"/>
                <a:gd name="connsiteX3" fmla="*/ 23845 w 554929"/>
                <a:gd name="connsiteY3" fmla="*/ 0 h 1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929" h="137302">
                  <a:moveTo>
                    <a:pt x="23845" y="0"/>
                  </a:moveTo>
                  <a:cubicBezTo>
                    <a:pt x="152432" y="43656"/>
                    <a:pt x="554929" y="63449"/>
                    <a:pt x="409607" y="130969"/>
                  </a:cubicBezTo>
                  <a:cubicBezTo>
                    <a:pt x="282619" y="137302"/>
                    <a:pt x="136536" y="100806"/>
                    <a:pt x="0" y="85725"/>
                  </a:cubicBezTo>
                  <a:lnTo>
                    <a:pt x="23845" y="0"/>
                  </a:lnTo>
                  <a:close/>
                </a:path>
              </a:pathLst>
            </a:custGeom>
            <a:gradFill flip="none" rotWithShape="1">
              <a:gsLst>
                <a:gs pos="69000">
                  <a:schemeClr val="bg1">
                    <a:alpha val="51000"/>
                  </a:schemeClr>
                </a:gs>
                <a:gs pos="13000">
                  <a:schemeClr val="bg1">
                    <a:alpha val="9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270"/>
            <p:cNvGrpSpPr/>
            <p:nvPr/>
          </p:nvGrpSpPr>
          <p:grpSpPr>
            <a:xfrm rot="6409287">
              <a:off x="722594" y="5922489"/>
              <a:ext cx="464351" cy="68385"/>
              <a:chOff x="714348" y="5857885"/>
              <a:chExt cx="464351" cy="142883"/>
            </a:xfrm>
          </p:grpSpPr>
          <p:sp>
            <p:nvSpPr>
              <p:cNvPr id="288" name="Овал 287"/>
              <p:cNvSpPr/>
              <p:nvPr/>
            </p:nvSpPr>
            <p:spPr>
              <a:xfrm>
                <a:off x="714348" y="5857892"/>
                <a:ext cx="71438" cy="142876"/>
              </a:xfrm>
              <a:prstGeom prst="ellipse">
                <a:avLst/>
              </a:prstGeom>
              <a:solidFill>
                <a:srgbClr val="EB2415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9" name="Овал 288"/>
              <p:cNvSpPr/>
              <p:nvPr/>
            </p:nvSpPr>
            <p:spPr>
              <a:xfrm>
                <a:off x="750063" y="5857892"/>
                <a:ext cx="71438" cy="142876"/>
              </a:xfrm>
              <a:prstGeom prst="ellipse">
                <a:avLst/>
              </a:prstGeom>
              <a:solidFill>
                <a:srgbClr val="F1700F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0" name="Овал 289"/>
              <p:cNvSpPr/>
              <p:nvPr/>
            </p:nvSpPr>
            <p:spPr>
              <a:xfrm>
                <a:off x="785786" y="5857885"/>
                <a:ext cx="71438" cy="142876"/>
              </a:xfrm>
              <a:prstGeom prst="ellipse">
                <a:avLst/>
              </a:prstGeom>
              <a:solidFill>
                <a:srgbClr val="ED9513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1" name="Овал 290"/>
              <p:cNvSpPr/>
              <p:nvPr/>
            </p:nvSpPr>
            <p:spPr>
              <a:xfrm>
                <a:off x="823890" y="5857892"/>
                <a:ext cx="71438" cy="142876"/>
              </a:xfrm>
              <a:prstGeom prst="ellipse">
                <a:avLst/>
              </a:prstGeom>
              <a:solidFill>
                <a:srgbClr val="EFB01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2" name="Овал 291"/>
              <p:cNvSpPr/>
              <p:nvPr/>
            </p:nvSpPr>
            <p:spPr>
              <a:xfrm>
                <a:off x="857224" y="5857892"/>
                <a:ext cx="71438" cy="142876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3" name="Овал 292"/>
              <p:cNvSpPr/>
              <p:nvPr/>
            </p:nvSpPr>
            <p:spPr>
              <a:xfrm>
                <a:off x="888185" y="5857892"/>
                <a:ext cx="71438" cy="142876"/>
              </a:xfrm>
              <a:prstGeom prst="ellipse">
                <a:avLst/>
              </a:prstGeom>
              <a:solidFill>
                <a:srgbClr val="F6D40A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4" name="Овал 293"/>
              <p:cNvSpPr/>
              <p:nvPr/>
            </p:nvSpPr>
            <p:spPr>
              <a:xfrm>
                <a:off x="928662" y="5857892"/>
                <a:ext cx="71438" cy="142876"/>
              </a:xfrm>
              <a:prstGeom prst="ellipse">
                <a:avLst/>
              </a:prstGeom>
              <a:solidFill>
                <a:srgbClr val="F3E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5" name="Овал 294"/>
              <p:cNvSpPr/>
              <p:nvPr/>
            </p:nvSpPr>
            <p:spPr>
              <a:xfrm>
                <a:off x="964385" y="5857892"/>
                <a:ext cx="71438" cy="142876"/>
              </a:xfrm>
              <a:prstGeom prst="ellipse">
                <a:avLst/>
              </a:prstGeom>
              <a:solidFill>
                <a:srgbClr val="EDF20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6" name="Овал 295"/>
              <p:cNvSpPr/>
              <p:nvPr/>
            </p:nvSpPr>
            <p:spPr>
              <a:xfrm>
                <a:off x="1000100" y="5857892"/>
                <a:ext cx="71438" cy="142876"/>
              </a:xfrm>
              <a:prstGeom prst="ellipse">
                <a:avLst/>
              </a:prstGeom>
              <a:solidFill>
                <a:srgbClr val="BCF30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7" name="Овал 296"/>
              <p:cNvSpPr/>
              <p:nvPr/>
            </p:nvSpPr>
            <p:spPr>
              <a:xfrm>
                <a:off x="1033434" y="5857892"/>
                <a:ext cx="71438" cy="142876"/>
              </a:xfrm>
              <a:prstGeom prst="ellipse">
                <a:avLst/>
              </a:prstGeom>
              <a:solidFill>
                <a:srgbClr val="ABF01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8" name="Овал 297"/>
              <p:cNvSpPr/>
              <p:nvPr/>
            </p:nvSpPr>
            <p:spPr>
              <a:xfrm>
                <a:off x="1071538" y="5857892"/>
                <a:ext cx="71438" cy="142876"/>
              </a:xfrm>
              <a:prstGeom prst="ellipse">
                <a:avLst/>
              </a:prstGeom>
              <a:solidFill>
                <a:srgbClr val="6DF03E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9" name="Овал 298"/>
              <p:cNvSpPr/>
              <p:nvPr/>
            </p:nvSpPr>
            <p:spPr>
              <a:xfrm>
                <a:off x="1107261" y="5857892"/>
                <a:ext cx="71438" cy="14287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3175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6" name="Овал 285"/>
            <p:cNvSpPr/>
            <p:nvPr/>
          </p:nvSpPr>
          <p:spPr>
            <a:xfrm>
              <a:off x="978671" y="5722159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1018871" y="5731683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7" name="Группа 329"/>
          <p:cNvGrpSpPr/>
          <p:nvPr/>
        </p:nvGrpSpPr>
        <p:grpSpPr>
          <a:xfrm>
            <a:off x="714348" y="6143644"/>
            <a:ext cx="642942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272" name="Скругленный прямоугольник 271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Скругленный прямоугольник 278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0" name="Полилиния 279">
              <a:hlinkClick r:id="" action="ppaction://hlinkshowjump?jump=endshow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5" name="Полилиния 284">
              <a:hlinkClick r:id="" action="ppaction://hlinkshowjump?jump=endshow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0" name="Скругленный прямоугольник 299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5" name="Полилиния 304">
              <a:hlinkClick r:id="" action="ppaction://hlinkshowjump?jump=endshow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" name="Полилиния 319">
              <a:hlinkClick r:id="" action="ppaction://hlinkshowjump?jump=endshow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329"/>
          <p:cNvGrpSpPr/>
          <p:nvPr/>
        </p:nvGrpSpPr>
        <p:grpSpPr>
          <a:xfrm rot="16200000">
            <a:off x="7329611" y="6108409"/>
            <a:ext cx="635210" cy="578268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29" name="Скругленный прямоугольник 32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" name="Скругленный прямоугольник 32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3" name="Полилиния 342">
              <a:hlinkClick r:id="" action="ppaction://hlinkshowjump?jump=previous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4" name="Полилиния 343">
              <a:hlinkClick r:id="" action="ppaction://hlinkshowjump?jump=previous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5" name="Скругленный прямоугольник 34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6" name="Полилиния 345">
              <a:hlinkClick r:id="" action="ppaction://hlinkshowjump?jump=previous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7" name="Полилиния 346">
              <a:hlinkClick r:id="" action="ppaction://hlinkshowjump?jump=previous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6" name="Группа 329"/>
          <p:cNvGrpSpPr/>
          <p:nvPr/>
        </p:nvGrpSpPr>
        <p:grpSpPr>
          <a:xfrm rot="5400000">
            <a:off x="7897733" y="6111791"/>
            <a:ext cx="635210" cy="571504"/>
            <a:chOff x="3533771" y="2640017"/>
            <a:chExt cx="1789109" cy="1289049"/>
          </a:xfrm>
          <a:effectLst>
            <a:outerShdw blurRad="76200" dist="63500" dir="2700000" algn="tl" rotWithShape="0">
              <a:prstClr val="black">
                <a:alpha val="64000"/>
              </a:prstClr>
            </a:outerShdw>
          </a:effectLst>
        </p:grpSpPr>
        <p:sp>
          <p:nvSpPr>
            <p:cNvPr id="349" name="Скругленный прямоугольник 348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0" name="Скругленный прямоугольник 349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1" name="Полилиния 350">
              <a:hlinkClick r:id="" action="ppaction://hlinkshowjump?jump=nextslide"/>
            </p:cNvPr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2" name="Полилиния 351">
              <a:hlinkClick r:id="" action="ppaction://hlinkshowjump?jump=nextslide"/>
            </p:cNvPr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3" name="Скругленный прямоугольник 35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4" name="Полилиния 353">
              <a:hlinkClick r:id="" action="ppaction://hlinkshowjump?jump=nextslide"/>
            </p:cNvPr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5" name="Полилиния 354">
              <a:hlinkClick r:id="" action="ppaction://hlinkshowjump?jump=nextslide"/>
            </p:cNvPr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7" name="Группа 328"/>
          <p:cNvGrpSpPr/>
          <p:nvPr/>
        </p:nvGrpSpPr>
        <p:grpSpPr>
          <a:xfrm rot="19808028">
            <a:off x="8054635" y="1108885"/>
            <a:ext cx="1314677" cy="1139768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24" name="Скругленный прямоугольник 323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" name="Скругленный прямоугольник 320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" name="Полилиния 326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" name="Полилиния 327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" name="Скругленный прямоугольник 322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" name="Полилиния 324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" name="Полилиния 325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71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8" name="Группа 329"/>
          <p:cNvGrpSpPr/>
          <p:nvPr/>
        </p:nvGrpSpPr>
        <p:grpSpPr>
          <a:xfrm rot="1663694">
            <a:off x="-27531" y="639022"/>
            <a:ext cx="1292074" cy="1117143"/>
            <a:chOff x="3533771" y="2640017"/>
            <a:chExt cx="1789109" cy="1289049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1" name="Скругленный прямоугольник 330"/>
            <p:cNvSpPr/>
            <p:nvPr/>
          </p:nvSpPr>
          <p:spPr>
            <a:xfrm>
              <a:off x="4357686" y="3357562"/>
              <a:ext cx="142876" cy="35719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" name="Скругленный прямоугольник 331"/>
            <p:cNvSpPr/>
            <p:nvPr/>
          </p:nvSpPr>
          <p:spPr>
            <a:xfrm>
              <a:off x="4357686" y="3143248"/>
              <a:ext cx="142876" cy="285752"/>
            </a:xfrm>
            <a:prstGeom prst="roundRect">
              <a:avLst>
                <a:gd name="adj" fmla="val 3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 flipV="1">
              <a:off x="4457695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" name="Полилиния 333"/>
            <p:cNvSpPr/>
            <p:nvPr/>
          </p:nvSpPr>
          <p:spPr>
            <a:xfrm flipH="1" flipV="1">
              <a:off x="3824286" y="3286124"/>
              <a:ext cx="571504" cy="642942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" name="Скругленный прямоугольник 334"/>
            <p:cNvSpPr/>
            <p:nvPr/>
          </p:nvSpPr>
          <p:spPr>
            <a:xfrm>
              <a:off x="4357686" y="3071810"/>
              <a:ext cx="142876" cy="142876"/>
            </a:xfrm>
            <a:prstGeom prst="roundRect">
              <a:avLst>
                <a:gd name="adj" fmla="val 4111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" name="Полилиния 335"/>
            <p:cNvSpPr/>
            <p:nvPr/>
          </p:nvSpPr>
          <p:spPr>
            <a:xfrm>
              <a:off x="4457696" y="2640017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 flipH="1">
              <a:off x="3533771" y="2647945"/>
              <a:ext cx="865184" cy="888998"/>
            </a:xfrm>
            <a:custGeom>
              <a:avLst/>
              <a:gdLst>
                <a:gd name="connsiteX0" fmla="*/ 0 w 762000"/>
                <a:gd name="connsiteY0" fmla="*/ 466725 h 652463"/>
                <a:gd name="connsiteX1" fmla="*/ 762000 w 762000"/>
                <a:gd name="connsiteY1" fmla="*/ 0 h 652463"/>
                <a:gd name="connsiteX2" fmla="*/ 671513 w 762000"/>
                <a:gd name="connsiteY2" fmla="*/ 623888 h 652463"/>
                <a:gd name="connsiteX3" fmla="*/ 0 w 762000"/>
                <a:gd name="connsiteY3" fmla="*/ 652463 h 652463"/>
                <a:gd name="connsiteX4" fmla="*/ 0 w 762000"/>
                <a:gd name="connsiteY4" fmla="*/ 466725 h 652463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762000"/>
                <a:gd name="connsiteY0" fmla="*/ 565147 h 750885"/>
                <a:gd name="connsiteX1" fmla="*/ 762000 w 762000"/>
                <a:gd name="connsiteY1" fmla="*/ 98422 h 750885"/>
                <a:gd name="connsiteX2" fmla="*/ 671513 w 762000"/>
                <a:gd name="connsiteY2" fmla="*/ 722310 h 750885"/>
                <a:gd name="connsiteX3" fmla="*/ 0 w 762000"/>
                <a:gd name="connsiteY3" fmla="*/ 750885 h 750885"/>
                <a:gd name="connsiteX4" fmla="*/ 0 w 762000"/>
                <a:gd name="connsiteY4" fmla="*/ 565147 h 750885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752474"/>
                <a:gd name="connsiteX1" fmla="*/ 762000 w 865184"/>
                <a:gd name="connsiteY1" fmla="*/ 98422 h 752474"/>
                <a:gd name="connsiteX2" fmla="*/ 671513 w 865184"/>
                <a:gd name="connsiteY2" fmla="*/ 722310 h 752474"/>
                <a:gd name="connsiteX3" fmla="*/ 0 w 865184"/>
                <a:gd name="connsiteY3" fmla="*/ 750885 h 752474"/>
                <a:gd name="connsiteX4" fmla="*/ 0 w 865184"/>
                <a:gd name="connsiteY4" fmla="*/ 565147 h 752474"/>
                <a:gd name="connsiteX0" fmla="*/ 0 w 865184"/>
                <a:gd name="connsiteY0" fmla="*/ 565147 h 750885"/>
                <a:gd name="connsiteX1" fmla="*/ 762000 w 865184"/>
                <a:gd name="connsiteY1" fmla="*/ 98422 h 750885"/>
                <a:gd name="connsiteX2" fmla="*/ 671513 w 865184"/>
                <a:gd name="connsiteY2" fmla="*/ 722310 h 750885"/>
                <a:gd name="connsiteX3" fmla="*/ 0 w 865184"/>
                <a:gd name="connsiteY3" fmla="*/ 750885 h 750885"/>
                <a:gd name="connsiteX4" fmla="*/ 0 w 865184"/>
                <a:gd name="connsiteY4" fmla="*/ 565147 h 750885"/>
                <a:gd name="connsiteX0" fmla="*/ 0 w 865184"/>
                <a:gd name="connsiteY0" fmla="*/ 565147 h 888998"/>
                <a:gd name="connsiteX1" fmla="*/ 762000 w 865184"/>
                <a:gd name="connsiteY1" fmla="*/ 98422 h 888998"/>
                <a:gd name="connsiteX2" fmla="*/ 671513 w 865184"/>
                <a:gd name="connsiteY2" fmla="*/ 722310 h 888998"/>
                <a:gd name="connsiteX3" fmla="*/ 0 w 865184"/>
                <a:gd name="connsiteY3" fmla="*/ 750885 h 888998"/>
                <a:gd name="connsiteX4" fmla="*/ 0 w 865184"/>
                <a:gd name="connsiteY4" fmla="*/ 565147 h 88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84" h="888998">
                  <a:moveTo>
                    <a:pt x="0" y="565147"/>
                  </a:moveTo>
                  <a:cubicBezTo>
                    <a:pt x="363536" y="0"/>
                    <a:pt x="436560" y="163513"/>
                    <a:pt x="762000" y="98422"/>
                  </a:cubicBezTo>
                  <a:cubicBezTo>
                    <a:pt x="865184" y="358776"/>
                    <a:pt x="792154" y="666749"/>
                    <a:pt x="671513" y="722310"/>
                  </a:cubicBezTo>
                  <a:cubicBezTo>
                    <a:pt x="404810" y="888998"/>
                    <a:pt x="223838" y="741360"/>
                    <a:pt x="0" y="750885"/>
                  </a:cubicBezTo>
                  <a:lnTo>
                    <a:pt x="0" y="5651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4200000" scaled="0"/>
              <a:tileRect/>
            </a:gradFill>
            <a:ln w="63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1968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4143380"/>
            <a:ext cx="364333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Период раннего детства имеет ряд физиологических и психологических особенностей, отличающих его от последующих возрастных периодов: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54162"/>
            <a:ext cx="8848756" cy="51609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600" dirty="0" smtClean="0"/>
              <a:t>1 . В раннем детстве наблюдаются наиболее быстрые темпы как физического, так и психического развития. В этот период интенсивно увеличивается вес, рост, масса тела, вес головного мозга.</a:t>
            </a:r>
          </a:p>
          <a:p>
            <a:pPr algn="just"/>
            <a:r>
              <a:rPr lang="ru-RU" sz="2600" dirty="0" smtClean="0"/>
              <a:t>2. Взаимосвязь и единство физического и психического развития. Крепкий, физически полноценный ребенок не только меньше подвержен заболеваниям, но и лучше развивается психически, активнее ведет себя по отношению к окружающему миру.</a:t>
            </a:r>
          </a:p>
          <a:p>
            <a:pPr algn="just"/>
            <a:r>
              <a:rPr lang="ru-RU" sz="2600" dirty="0" smtClean="0"/>
              <a:t>3. Повышенная ранимость и недостаточная функциональная зрелость всех органов и систем организма. Дети раннего возраста подвержены различным заболеваниям, легко ранимы и быстро устают.</a:t>
            </a:r>
          </a:p>
          <a:p>
            <a:pPr algn="just"/>
            <a:r>
              <a:rPr lang="ru-RU" sz="2600" dirty="0" smtClean="0"/>
              <a:t>4. Высокая пластичность нервной системы ребенка и, в связи с этим, - легкая </a:t>
            </a:r>
            <a:r>
              <a:rPr lang="ru-RU" sz="2600" dirty="0" err="1" smtClean="0"/>
              <a:t>обучаемость</a:t>
            </a:r>
            <a:r>
              <a:rPr lang="ru-RU" sz="2600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Tm="6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9F94371-BD8C-40A5-B6E6-790588F81A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</TotalTime>
  <Words>1007</Words>
  <Application>Microsoft Office PowerPoint</Application>
  <PresentationFormat>Экран (4:3)</PresentationFormat>
  <Paragraphs>87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РАННИЙ  ВОЗРАСТ</vt:lpstr>
      <vt:lpstr>Известные исследователи раннего возраста (интенсивно со второй половины ХХ века)</vt:lpstr>
      <vt:lpstr>В процессе возрастного развития выделяются следующие виды деятельности и общения:</vt:lpstr>
      <vt:lpstr>В процессе возрастного развития выделяются следующие виды деятельности и общения:</vt:lpstr>
      <vt:lpstr>В процессе возрастного развития выделяются следующие виды деятельности и общения:</vt:lpstr>
      <vt:lpstr>В процессе возрастного развития выделяются следующие виды деятельности и общения:</vt:lpstr>
      <vt:lpstr>В процессе возрастного развития выделяются следующие виды деятельности и общения:</vt:lpstr>
      <vt:lpstr>В процессе возрастного развития выделяются следующие виды деятельности и общения:</vt:lpstr>
      <vt:lpstr>Период раннего детства имеет ряд физиологических и психологических особенностей, отличающих его от последующих возрастных периодов: </vt:lpstr>
      <vt:lpstr>Презентация PowerPoint</vt:lpstr>
      <vt:lpstr>ПСИХОЛОГИЧЕСКАЯ ХАРАКТЕРИСТИКА РАННЕГО ВОЗРАСТА (от 1  до  3-х лет)  </vt:lpstr>
      <vt:lpstr>ПСИХОЛОГИЧЕСКАЯ ХАРАКТЕРИСТИКА РАННЕГО ВОЗРАСТА (от 1  до  3-х лет)  </vt:lpstr>
      <vt:lpstr>ПСИХОЛОГИЧЕСКАЯ ХАРАКТЕРИСТИКА РАННЕГО ВОЗРАСТА (от 1  до  3-х лет)  </vt:lpstr>
      <vt:lpstr>ПСИХОЛОГИЧЕСКАЯ ХАРАКТЕРИСТИКА РАННЕГО ВОЗРАСТА (от 1  до  3-х лет)  </vt:lpstr>
      <vt:lpstr>ПСИХОЛОГИЧЕСКАЯ ХАРАКТЕРИСТИКА РАННЕГО ВОЗРАСТА (от 1  до  3-х лет)  </vt:lpstr>
      <vt:lpstr>Основные педагогические  правила и принципы организации воспитательной работы с детьми раннего возраста  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РАННИЙ  ВОЗРАСТ</dc:title>
  <dc:creator>LAN_OS</dc:creator>
  <cp:lastModifiedBy>1</cp:lastModifiedBy>
  <cp:revision>39</cp:revision>
  <dcterms:created xsi:type="dcterms:W3CDTF">2013-02-16T23:59:33Z</dcterms:created>
  <dcterms:modified xsi:type="dcterms:W3CDTF">2019-10-06T11:54:26Z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TC300095839990</vt:lpwstr>
  </property>
</Properties>
</file>